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5" r:id="rId2"/>
    <p:sldId id="256" r:id="rId3"/>
    <p:sldId id="257" r:id="rId4"/>
    <p:sldId id="258" r:id="rId5"/>
    <p:sldId id="259" r:id="rId6"/>
    <p:sldId id="260" r:id="rId7"/>
    <p:sldId id="261" r:id="rId8"/>
    <p:sldId id="262" r:id="rId9"/>
    <p:sldId id="266" r:id="rId10"/>
    <p:sldId id="264" r:id="rId1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01814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3275CC02-DB65-CC2C-2C39-03478DA5FCB3}"/>
              </a:ext>
            </a:extLst>
          </p:cNvPr>
          <p:cNvSpPr>
            <a:spLocks noChangeAspect="1" noChangeArrowheads="1"/>
          </p:cNvSpPr>
          <p:nvPr/>
        </p:nvSpPr>
        <p:spPr bwMode="auto">
          <a:xfrm>
            <a:off x="3232298" y="31898"/>
            <a:ext cx="4235302" cy="42353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 name="Picture 9">
            <a:extLst>
              <a:ext uri="{FF2B5EF4-FFF2-40B4-BE49-F238E27FC236}">
                <a16:creationId xmlns:a16="http://schemas.microsoft.com/office/drawing/2014/main" id="{2561786B-4C6C-F23D-7A39-5840E5CB78E5}"/>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4147418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59298"/>
          </a:xfrm>
          <a:prstGeom prst="rect">
            <a:avLst/>
          </a:prstGeom>
        </p:spPr>
      </p:pic>
      <p:sp>
        <p:nvSpPr>
          <p:cNvPr id="3" name="Text 0"/>
          <p:cNvSpPr/>
          <p:nvPr/>
        </p:nvSpPr>
        <p:spPr>
          <a:xfrm>
            <a:off x="828556" y="3610808"/>
            <a:ext cx="7980283" cy="696278"/>
          </a:xfrm>
          <a:prstGeom prst="rect">
            <a:avLst/>
          </a:prstGeom>
          <a:noFill/>
          <a:ln/>
        </p:spPr>
        <p:txBody>
          <a:bodyPr wrap="none" lIns="0" tIns="0" rIns="0" bIns="0" rtlCol="0" anchor="t"/>
          <a:lstStyle/>
          <a:p>
            <a:pPr marL="0" indent="0" algn="l">
              <a:lnSpc>
                <a:spcPts val="5450"/>
              </a:lnSpc>
              <a:buNone/>
            </a:pPr>
            <a:r>
              <a:rPr lang="en-US" sz="4350" kern="0" spc="-88" dirty="0">
                <a:solidFill>
                  <a:srgbClr val="D73AD7"/>
                </a:solidFill>
                <a:latin typeface="Source Serif Pro Semi Bold" pitchFamily="34" charset="0"/>
                <a:ea typeface="Source Serif Pro Semi Bold" pitchFamily="34" charset="-122"/>
                <a:cs typeface="Source Serif Pro Semi Bold" pitchFamily="34" charset="-120"/>
              </a:rPr>
              <a:t>Conclusion: Alpha-Beta in Action</a:t>
            </a:r>
            <a:endParaRPr lang="en-US" sz="4350" dirty="0"/>
          </a:p>
        </p:txBody>
      </p:sp>
      <p:sp>
        <p:nvSpPr>
          <p:cNvPr id="4" name="Shape 1"/>
          <p:cNvSpPr/>
          <p:nvPr/>
        </p:nvSpPr>
        <p:spPr>
          <a:xfrm>
            <a:off x="828556" y="4928473"/>
            <a:ext cx="532686" cy="532686"/>
          </a:xfrm>
          <a:prstGeom prst="roundRect">
            <a:avLst>
              <a:gd name="adj" fmla="val 18667"/>
            </a:avLst>
          </a:prstGeom>
          <a:solidFill>
            <a:srgbClr val="F4D4F7"/>
          </a:solidFill>
          <a:ln w="7620">
            <a:solidFill>
              <a:srgbClr val="DABADD"/>
            </a:solidFill>
            <a:prstDash val="solid"/>
          </a:ln>
        </p:spPr>
      </p:sp>
      <p:sp>
        <p:nvSpPr>
          <p:cNvPr id="5" name="Text 2"/>
          <p:cNvSpPr/>
          <p:nvPr/>
        </p:nvSpPr>
        <p:spPr>
          <a:xfrm>
            <a:off x="1597938" y="4928473"/>
            <a:ext cx="2785229" cy="348020"/>
          </a:xfrm>
          <a:prstGeom prst="rect">
            <a:avLst/>
          </a:prstGeom>
          <a:noFill/>
          <a:ln/>
        </p:spPr>
        <p:txBody>
          <a:bodyPr wrap="none" lIns="0" tIns="0" rIns="0" bIns="0" rtlCol="0" anchor="t"/>
          <a:lstStyle/>
          <a:p>
            <a:pPr marL="0" indent="0" algn="l">
              <a:lnSpc>
                <a:spcPts val="2700"/>
              </a:lnSpc>
              <a:buNone/>
            </a:pPr>
            <a:r>
              <a:rPr lang="en-US" sz="2150" b="1" kern="0" spc="-44" dirty="0">
                <a:solidFill>
                  <a:srgbClr val="272525"/>
                </a:solidFill>
                <a:latin typeface="Source Serif Pro Semi Bold" pitchFamily="34" charset="0"/>
                <a:ea typeface="Source Serif Pro Semi Bold" pitchFamily="34" charset="-122"/>
                <a:cs typeface="Source Serif Pro Semi Bold" pitchFamily="34" charset="-120"/>
              </a:rPr>
              <a:t>Powerful Technique</a:t>
            </a:r>
            <a:endParaRPr lang="en-US" sz="2150" b="1" dirty="0"/>
          </a:p>
        </p:txBody>
      </p:sp>
      <p:sp>
        <p:nvSpPr>
          <p:cNvPr id="6" name="Text 3"/>
          <p:cNvSpPr/>
          <p:nvPr/>
        </p:nvSpPr>
        <p:spPr>
          <a:xfrm>
            <a:off x="1597938" y="5418534"/>
            <a:ext cx="3397210" cy="757238"/>
          </a:xfrm>
          <a:prstGeom prst="rect">
            <a:avLst/>
          </a:prstGeom>
          <a:noFill/>
          <a:ln/>
        </p:spPr>
        <p:txBody>
          <a:bodyPr wrap="square" lIns="0" tIns="0" rIns="0" bIns="0" rtlCol="0" anchor="t"/>
          <a:lstStyle/>
          <a:p>
            <a:pPr marL="0" indent="0" algn="l">
              <a:lnSpc>
                <a:spcPts val="2950"/>
              </a:lnSpc>
              <a:buNone/>
            </a:pPr>
            <a:r>
              <a:rPr lang="en-US" sz="1850" kern="0" spc="-37" dirty="0">
                <a:solidFill>
                  <a:srgbClr val="272525"/>
                </a:solidFill>
                <a:latin typeface="Source Sans Pro" pitchFamily="34" charset="0"/>
                <a:ea typeface="Source Sans Pro" pitchFamily="34" charset="-122"/>
                <a:cs typeface="Source Sans Pro" pitchFamily="34" charset="-120"/>
              </a:rPr>
              <a:t>Alpha-beta pruning is a powerful search technique.</a:t>
            </a:r>
            <a:endParaRPr lang="en-US" sz="1850" dirty="0"/>
          </a:p>
        </p:txBody>
      </p:sp>
      <p:sp>
        <p:nvSpPr>
          <p:cNvPr id="7" name="Shape 4"/>
          <p:cNvSpPr/>
          <p:nvPr/>
        </p:nvSpPr>
        <p:spPr>
          <a:xfrm>
            <a:off x="5231844" y="4928473"/>
            <a:ext cx="532686" cy="532686"/>
          </a:xfrm>
          <a:prstGeom prst="roundRect">
            <a:avLst>
              <a:gd name="adj" fmla="val 18667"/>
            </a:avLst>
          </a:prstGeom>
          <a:solidFill>
            <a:srgbClr val="F4D4F7"/>
          </a:solidFill>
          <a:ln w="7620">
            <a:solidFill>
              <a:srgbClr val="DABADD"/>
            </a:solidFill>
            <a:prstDash val="solid"/>
          </a:ln>
        </p:spPr>
      </p:sp>
      <p:sp>
        <p:nvSpPr>
          <p:cNvPr id="8" name="Text 5"/>
          <p:cNvSpPr/>
          <p:nvPr/>
        </p:nvSpPr>
        <p:spPr>
          <a:xfrm>
            <a:off x="6001226" y="4928473"/>
            <a:ext cx="2785229" cy="348020"/>
          </a:xfrm>
          <a:prstGeom prst="rect">
            <a:avLst/>
          </a:prstGeom>
          <a:noFill/>
          <a:ln/>
        </p:spPr>
        <p:txBody>
          <a:bodyPr wrap="none" lIns="0" tIns="0" rIns="0" bIns="0" rtlCol="0" anchor="t"/>
          <a:lstStyle/>
          <a:p>
            <a:pPr marL="0" indent="0" algn="l">
              <a:lnSpc>
                <a:spcPts val="2700"/>
              </a:lnSpc>
              <a:buNone/>
            </a:pPr>
            <a:r>
              <a:rPr lang="en-US" sz="2150" b="1" kern="0" spc="-44" dirty="0">
                <a:solidFill>
                  <a:srgbClr val="272525"/>
                </a:solidFill>
                <a:latin typeface="Source Serif Pro Semi Bold" pitchFamily="34" charset="0"/>
                <a:ea typeface="Source Serif Pro Semi Bold" pitchFamily="34" charset="-122"/>
                <a:cs typeface="Source Serif Pro Semi Bold" pitchFamily="34" charset="-120"/>
              </a:rPr>
              <a:t>Applicable</a:t>
            </a:r>
            <a:endParaRPr lang="en-US" sz="2150" b="1" dirty="0"/>
          </a:p>
        </p:txBody>
      </p:sp>
      <p:sp>
        <p:nvSpPr>
          <p:cNvPr id="9" name="Text 6"/>
          <p:cNvSpPr/>
          <p:nvPr/>
        </p:nvSpPr>
        <p:spPr>
          <a:xfrm>
            <a:off x="6001226" y="5418534"/>
            <a:ext cx="3397210" cy="1135856"/>
          </a:xfrm>
          <a:prstGeom prst="rect">
            <a:avLst/>
          </a:prstGeom>
          <a:noFill/>
          <a:ln/>
        </p:spPr>
        <p:txBody>
          <a:bodyPr wrap="square" lIns="0" tIns="0" rIns="0" bIns="0" rtlCol="0" anchor="t"/>
          <a:lstStyle/>
          <a:p>
            <a:pPr marL="0" indent="0" algn="l">
              <a:lnSpc>
                <a:spcPts val="2950"/>
              </a:lnSpc>
              <a:buNone/>
            </a:pPr>
            <a:r>
              <a:rPr lang="en-US" sz="1850" kern="0" spc="-37" dirty="0">
                <a:solidFill>
                  <a:srgbClr val="272525"/>
                </a:solidFill>
                <a:latin typeface="Source Sans Pro" pitchFamily="34" charset="0"/>
                <a:ea typeface="Source Sans Pro" pitchFamily="34" charset="-122"/>
                <a:cs typeface="Source Sans Pro" pitchFamily="34" charset="-120"/>
              </a:rPr>
              <a:t>It can apply to many game AI problems like Chess, Connect Four, Custom Board Games.</a:t>
            </a:r>
            <a:endParaRPr lang="en-US" sz="1850" dirty="0"/>
          </a:p>
        </p:txBody>
      </p:sp>
      <p:sp>
        <p:nvSpPr>
          <p:cNvPr id="10" name="Shape 7"/>
          <p:cNvSpPr/>
          <p:nvPr/>
        </p:nvSpPr>
        <p:spPr>
          <a:xfrm>
            <a:off x="9635133" y="4928473"/>
            <a:ext cx="532686" cy="532686"/>
          </a:xfrm>
          <a:prstGeom prst="roundRect">
            <a:avLst>
              <a:gd name="adj" fmla="val 18667"/>
            </a:avLst>
          </a:prstGeom>
          <a:solidFill>
            <a:srgbClr val="F4D4F7"/>
          </a:solidFill>
          <a:ln w="7620">
            <a:solidFill>
              <a:srgbClr val="DABADD"/>
            </a:solidFill>
            <a:prstDash val="solid"/>
          </a:ln>
        </p:spPr>
      </p:sp>
      <p:sp>
        <p:nvSpPr>
          <p:cNvPr id="11" name="Text 8"/>
          <p:cNvSpPr/>
          <p:nvPr/>
        </p:nvSpPr>
        <p:spPr>
          <a:xfrm>
            <a:off x="10404515" y="4928473"/>
            <a:ext cx="2785229" cy="348020"/>
          </a:xfrm>
          <a:prstGeom prst="rect">
            <a:avLst/>
          </a:prstGeom>
          <a:noFill/>
          <a:ln/>
        </p:spPr>
        <p:txBody>
          <a:bodyPr wrap="none" lIns="0" tIns="0" rIns="0" bIns="0" rtlCol="0" anchor="t"/>
          <a:lstStyle/>
          <a:p>
            <a:pPr marL="0" indent="0" algn="l">
              <a:lnSpc>
                <a:spcPts val="2700"/>
              </a:lnSpc>
              <a:buNone/>
            </a:pPr>
            <a:r>
              <a:rPr lang="en-US" sz="2150" b="1" kern="0" spc="-44" dirty="0">
                <a:solidFill>
                  <a:srgbClr val="272525"/>
                </a:solidFill>
                <a:latin typeface="Source Serif Pro Semi Bold" pitchFamily="34" charset="0"/>
                <a:ea typeface="Source Serif Pro Semi Bold" pitchFamily="34" charset="-122"/>
                <a:cs typeface="Source Serif Pro Semi Bold" pitchFamily="34" charset="-120"/>
              </a:rPr>
              <a:t>Further Exploration</a:t>
            </a:r>
            <a:endParaRPr lang="en-US" sz="2150" b="1" dirty="0"/>
          </a:p>
        </p:txBody>
      </p:sp>
      <p:sp>
        <p:nvSpPr>
          <p:cNvPr id="12" name="Text 9"/>
          <p:cNvSpPr/>
          <p:nvPr/>
        </p:nvSpPr>
        <p:spPr>
          <a:xfrm>
            <a:off x="10404515" y="5418534"/>
            <a:ext cx="3397210" cy="757238"/>
          </a:xfrm>
          <a:prstGeom prst="rect">
            <a:avLst/>
          </a:prstGeom>
          <a:noFill/>
          <a:ln/>
        </p:spPr>
        <p:txBody>
          <a:bodyPr wrap="square" lIns="0" tIns="0" rIns="0" bIns="0" rtlCol="0" anchor="t"/>
          <a:lstStyle/>
          <a:p>
            <a:pPr marL="0" indent="0" algn="l">
              <a:lnSpc>
                <a:spcPts val="2950"/>
              </a:lnSpc>
              <a:buNone/>
            </a:pPr>
            <a:r>
              <a:rPr lang="en-US" sz="1850" kern="0" spc="-37" dirty="0">
                <a:solidFill>
                  <a:srgbClr val="272525"/>
                </a:solidFill>
                <a:latin typeface="Source Sans Pro" pitchFamily="34" charset="0"/>
                <a:ea typeface="Source Sans Pro" pitchFamily="34" charset="-122"/>
                <a:cs typeface="Source Sans Pro" pitchFamily="34" charset="-120"/>
              </a:rPr>
              <a:t>Consider Monte Carlo Tree Search and Deep Reinforcement Learning.</a:t>
            </a:r>
            <a:endParaRPr lang="en-US" sz="1850" dirty="0"/>
          </a:p>
        </p:txBody>
      </p:sp>
      <p:sp>
        <p:nvSpPr>
          <p:cNvPr id="13" name="Text 10"/>
          <p:cNvSpPr/>
          <p:nvPr/>
        </p:nvSpPr>
        <p:spPr>
          <a:xfrm>
            <a:off x="828556" y="6820733"/>
            <a:ext cx="12973288" cy="757238"/>
          </a:xfrm>
          <a:prstGeom prst="rect">
            <a:avLst/>
          </a:prstGeom>
          <a:noFill/>
          <a:ln/>
        </p:spPr>
        <p:txBody>
          <a:bodyPr wrap="square" lIns="0" tIns="0" rIns="0" bIns="0" rtlCol="0" anchor="t"/>
          <a:lstStyle/>
          <a:p>
            <a:pPr marL="0" indent="0" algn="l">
              <a:lnSpc>
                <a:spcPts val="2950"/>
              </a:lnSpc>
              <a:buNone/>
            </a:pPr>
            <a:r>
              <a:rPr lang="en-US" sz="1850" kern="0" spc="-37" dirty="0">
                <a:solidFill>
                  <a:srgbClr val="272525"/>
                </a:solidFill>
                <a:latin typeface="Source Sans Pro" pitchFamily="34" charset="0"/>
                <a:ea typeface="Source Sans Pro" pitchFamily="34" charset="-122"/>
                <a:cs typeface="Source Sans Pro" pitchFamily="34" charset="-120"/>
              </a:rPr>
              <a:t>Alpha-beta pruning is a versatile tool applicable to various game AI challenges. Consider exploring advanced techniques for further optimization.</a:t>
            </a:r>
            <a:endParaRPr lang="en-US" sz="1850" dirty="0"/>
          </a:p>
        </p:txBody>
      </p:sp>
      <p:sp>
        <p:nvSpPr>
          <p:cNvPr id="14" name="Rectangle 13">
            <a:extLst>
              <a:ext uri="{FF2B5EF4-FFF2-40B4-BE49-F238E27FC236}">
                <a16:creationId xmlns:a16="http://schemas.microsoft.com/office/drawing/2014/main" id="{0FC31ABD-7564-B9E5-6E84-103614030E44}"/>
              </a:ext>
            </a:extLst>
          </p:cNvPr>
          <p:cNvSpPr/>
          <p:nvPr/>
        </p:nvSpPr>
        <p:spPr>
          <a:xfrm>
            <a:off x="13024884" y="7868093"/>
            <a:ext cx="1350335" cy="148856"/>
          </a:xfrm>
          <a:prstGeom prst="rect">
            <a:avLst/>
          </a:prstGeom>
        </p:spPr>
        <p:style>
          <a:lnRef idx="2">
            <a:schemeClr val="accent1">
              <a:shade val="15000"/>
            </a:schemeClr>
          </a:lnRef>
          <a:fillRef idx="1001">
            <a:schemeClr val="l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756053"/>
            <a:ext cx="7468553" cy="1497805"/>
          </a:xfrm>
          <a:prstGeom prst="rect">
            <a:avLst/>
          </a:prstGeom>
          <a:noFill/>
          <a:ln/>
        </p:spPr>
        <p:txBody>
          <a:bodyPr wrap="square" lIns="0" tIns="0" rIns="0" bIns="0" rtlCol="0" anchor="t"/>
          <a:lstStyle/>
          <a:p>
            <a:pPr marL="0" indent="0" algn="l">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Noughts and Crosses: Winning with Alpha-Beta Pruning.</a:t>
            </a:r>
          </a:p>
          <a:p>
            <a:pPr marL="0" indent="0" algn="l">
              <a:lnSpc>
                <a:spcPts val="5500"/>
              </a:lnSpc>
              <a:buNone/>
            </a:pPr>
            <a:endParaRPr lang="en-US" sz="4400" kern="0" spc="-89" dirty="0">
              <a:solidFill>
                <a:srgbClr val="D73AD7"/>
              </a:solidFill>
              <a:latin typeface="Source Serif Pro Semi Bold" pitchFamily="34" charset="0"/>
              <a:ea typeface="Source Serif Pro Semi Bold" pitchFamily="34" charset="-122"/>
              <a:cs typeface="Source Serif Pro Semi Bold" pitchFamily="34" charset="-120"/>
            </a:endParaRPr>
          </a:p>
          <a:p>
            <a:pPr marL="0" indent="0" algn="l">
              <a:lnSpc>
                <a:spcPts val="5500"/>
              </a:lnSpc>
              <a:buNone/>
            </a:pPr>
            <a:endParaRPr lang="en-US" sz="4400" dirty="0"/>
          </a:p>
        </p:txBody>
      </p:sp>
      <p:sp>
        <p:nvSpPr>
          <p:cNvPr id="4" name="Text 1"/>
          <p:cNvSpPr/>
          <p:nvPr/>
        </p:nvSpPr>
        <p:spPr>
          <a:xfrm>
            <a:off x="680484" y="3965943"/>
            <a:ext cx="7625793" cy="2721935"/>
          </a:xfrm>
          <a:prstGeom prst="rect">
            <a:avLst/>
          </a:prstGeom>
          <a:noFill/>
          <a:ln/>
        </p:spPr>
        <p:txBody>
          <a:bodyPr wrap="square" lIns="0" tIns="0" rIns="0" bIns="0" rtlCol="0" anchor="t"/>
          <a:lstStyle/>
          <a:p>
            <a:pPr marL="0" indent="0" algn="l">
              <a:lnSpc>
                <a:spcPts val="3000"/>
              </a:lnSpc>
              <a:buNone/>
            </a:pPr>
            <a:r>
              <a:rPr lang="en-US" sz="2000" b="1" kern="0" spc="-38" dirty="0">
                <a:solidFill>
                  <a:srgbClr val="272525"/>
                </a:solidFill>
                <a:latin typeface="Source Sans Pro" pitchFamily="34" charset="0"/>
                <a:ea typeface="Source Sans Pro" pitchFamily="34" charset="-122"/>
                <a:cs typeface="Source Sans Pro" pitchFamily="34" charset="-120"/>
              </a:rPr>
              <a:t>Noughts and Crosses</a:t>
            </a:r>
            <a:r>
              <a:rPr lang="en-US" sz="2000" kern="0" spc="-38" dirty="0">
                <a:solidFill>
                  <a:srgbClr val="272525"/>
                </a:solidFill>
                <a:latin typeface="Source Sans Pro" pitchFamily="34" charset="0"/>
                <a:ea typeface="Source Sans Pro" pitchFamily="34" charset="-122"/>
                <a:cs typeface="Source Sans Pro" pitchFamily="34" charset="-120"/>
              </a:rPr>
              <a:t> (Tic-Tac-Toe) is a game where players try to get three marks in a row on a 3x3 grid. </a:t>
            </a:r>
            <a:r>
              <a:rPr lang="en-US" sz="2000" b="1" kern="0" spc="-38" dirty="0">
                <a:solidFill>
                  <a:srgbClr val="272525"/>
                </a:solidFill>
                <a:latin typeface="Source Sans Pro" pitchFamily="34" charset="0"/>
                <a:ea typeface="Source Sans Pro" pitchFamily="34" charset="-122"/>
                <a:cs typeface="Source Sans Pro" pitchFamily="34" charset="-120"/>
              </a:rPr>
              <a:t>Alpha-Beta Pruning</a:t>
            </a:r>
            <a:r>
              <a:rPr lang="en-US" sz="2000" kern="0" spc="-38" dirty="0">
                <a:solidFill>
                  <a:srgbClr val="272525"/>
                </a:solidFill>
                <a:latin typeface="Source Sans Pro" pitchFamily="34" charset="0"/>
                <a:ea typeface="Source Sans Pro" pitchFamily="34" charset="-122"/>
                <a:cs typeface="Source Sans Pro" pitchFamily="34" charset="-120"/>
              </a:rPr>
              <a:t> is a technique used to speed up decision-making in games by cutting out unnecessary moves. It improves the </a:t>
            </a:r>
            <a:r>
              <a:rPr lang="en-US" sz="2000" b="1" kern="0" spc="-38" dirty="0">
                <a:solidFill>
                  <a:srgbClr val="272525"/>
                </a:solidFill>
                <a:latin typeface="Source Sans Pro" pitchFamily="34" charset="0"/>
                <a:ea typeface="Source Sans Pro" pitchFamily="34" charset="-122"/>
                <a:cs typeface="Source Sans Pro" pitchFamily="34" charset="-120"/>
              </a:rPr>
              <a:t>Minimax Algorithm</a:t>
            </a:r>
            <a:r>
              <a:rPr lang="en-US" sz="2000" kern="0" spc="-38" dirty="0">
                <a:solidFill>
                  <a:srgbClr val="272525"/>
                </a:solidFill>
                <a:latin typeface="Source Sans Pro" pitchFamily="34" charset="0"/>
                <a:ea typeface="Source Sans Pro" pitchFamily="34" charset="-122"/>
                <a:cs typeface="Source Sans Pro" pitchFamily="34" charset="-120"/>
              </a:rPr>
              <a:t>, which looks ahead at all possible moves. By tracking the best scores for each player, Alpha-Beta Pruning helps find the best move faster.Further Exploration</a:t>
            </a:r>
            <a:endParaRPr lang="en-US" sz="2000" dirty="0"/>
          </a:p>
        </p:txBody>
      </p:sp>
      <p:sp>
        <p:nvSpPr>
          <p:cNvPr id="5" name="Text 2"/>
          <p:cNvSpPr/>
          <p:nvPr/>
        </p:nvSpPr>
        <p:spPr>
          <a:xfrm>
            <a:off x="837724" y="6090404"/>
            <a:ext cx="7468553" cy="383024"/>
          </a:xfrm>
          <a:prstGeom prst="rect">
            <a:avLst/>
          </a:prstGeom>
          <a:noFill/>
          <a:ln/>
        </p:spPr>
        <p:txBody>
          <a:bodyPr wrap="none" lIns="0" tIns="0" rIns="0" bIns="0" rtlCol="0" anchor="t"/>
          <a:lstStyle/>
          <a:p>
            <a:pPr marL="0" indent="0" algn="l">
              <a:lnSpc>
                <a:spcPts val="3000"/>
              </a:lnSpc>
              <a:buNone/>
            </a:pP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680204"/>
            <a:ext cx="7468553" cy="1408033"/>
          </a:xfrm>
          <a:prstGeom prst="rect">
            <a:avLst/>
          </a:prstGeom>
          <a:noFill/>
          <a:ln/>
        </p:spPr>
        <p:txBody>
          <a:bodyPr wrap="square" lIns="0" tIns="0" rIns="0" bIns="0" rtlCol="0" anchor="t"/>
          <a:lstStyle/>
          <a:p>
            <a:pPr marL="0" indent="0" algn="l">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The Game of Noughts and Crosses (Tic-Tac-Toe)</a:t>
            </a:r>
            <a:endParaRPr lang="en-US" sz="4400" dirty="0"/>
          </a:p>
        </p:txBody>
      </p:sp>
      <p:sp>
        <p:nvSpPr>
          <p:cNvPr id="4" name="Shape 1"/>
          <p:cNvSpPr/>
          <p:nvPr/>
        </p:nvSpPr>
        <p:spPr>
          <a:xfrm>
            <a:off x="837724" y="2716411"/>
            <a:ext cx="538520" cy="538520"/>
          </a:xfrm>
          <a:prstGeom prst="roundRect">
            <a:avLst>
              <a:gd name="adj" fmla="val 18670"/>
            </a:avLst>
          </a:prstGeom>
          <a:solidFill>
            <a:srgbClr val="F4D4F7"/>
          </a:solidFill>
          <a:ln w="7620">
            <a:solidFill>
              <a:srgbClr val="DABADD"/>
            </a:solidFill>
            <a:prstDash val="solid"/>
          </a:ln>
        </p:spPr>
      </p:sp>
      <p:sp>
        <p:nvSpPr>
          <p:cNvPr id="5" name="Text 2"/>
          <p:cNvSpPr/>
          <p:nvPr/>
        </p:nvSpPr>
        <p:spPr>
          <a:xfrm>
            <a:off x="1615559" y="2716411"/>
            <a:ext cx="2816185" cy="351949"/>
          </a:xfrm>
          <a:prstGeom prst="rect">
            <a:avLst/>
          </a:prstGeom>
          <a:noFill/>
          <a:ln/>
        </p:spPr>
        <p:txBody>
          <a:bodyPr wrap="none" lIns="0" tIns="0" rIns="0" bIns="0" rtlCol="0" anchor="t"/>
          <a:lstStyle/>
          <a:p>
            <a:pPr marL="0" indent="0" algn="l">
              <a:lnSpc>
                <a:spcPts val="2750"/>
              </a:lnSpc>
              <a:buNone/>
            </a:pPr>
            <a:r>
              <a:rPr lang="en-US" sz="2200" b="1" kern="0" spc="-44" dirty="0">
                <a:solidFill>
                  <a:srgbClr val="272525"/>
                </a:solidFill>
                <a:latin typeface="Source Serif Pro Semi Bold" pitchFamily="34" charset="0"/>
                <a:ea typeface="Source Serif Pro Semi Bold" pitchFamily="34" charset="-122"/>
                <a:cs typeface="Source Serif Pro Semi Bold" pitchFamily="34" charset="-120"/>
              </a:rPr>
              <a:t>Simple Rules</a:t>
            </a:r>
            <a:endParaRPr lang="en-US" sz="2200" b="1" dirty="0"/>
          </a:p>
        </p:txBody>
      </p:sp>
      <p:sp>
        <p:nvSpPr>
          <p:cNvPr id="6" name="Text 3"/>
          <p:cNvSpPr/>
          <p:nvPr/>
        </p:nvSpPr>
        <p:spPr>
          <a:xfrm>
            <a:off x="1615559" y="3211949"/>
            <a:ext cx="2836783"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Players alternate placing X or O on a 3x3 grid.</a:t>
            </a:r>
            <a:endParaRPr lang="en-US" sz="1850" dirty="0"/>
          </a:p>
        </p:txBody>
      </p:sp>
      <p:sp>
        <p:nvSpPr>
          <p:cNvPr id="7" name="Shape 4"/>
          <p:cNvSpPr/>
          <p:nvPr/>
        </p:nvSpPr>
        <p:spPr>
          <a:xfrm>
            <a:off x="4691658" y="2716411"/>
            <a:ext cx="538520" cy="538520"/>
          </a:xfrm>
          <a:prstGeom prst="roundRect">
            <a:avLst>
              <a:gd name="adj" fmla="val 18670"/>
            </a:avLst>
          </a:prstGeom>
          <a:solidFill>
            <a:srgbClr val="F4D4F7"/>
          </a:solidFill>
          <a:ln w="7620">
            <a:solidFill>
              <a:srgbClr val="DABADD"/>
            </a:solidFill>
            <a:prstDash val="solid"/>
          </a:ln>
        </p:spPr>
      </p:sp>
      <p:sp>
        <p:nvSpPr>
          <p:cNvPr id="8" name="Text 5"/>
          <p:cNvSpPr/>
          <p:nvPr/>
        </p:nvSpPr>
        <p:spPr>
          <a:xfrm>
            <a:off x="5469493" y="2716411"/>
            <a:ext cx="2816185" cy="351949"/>
          </a:xfrm>
          <a:prstGeom prst="rect">
            <a:avLst/>
          </a:prstGeom>
          <a:noFill/>
          <a:ln/>
        </p:spPr>
        <p:txBody>
          <a:bodyPr wrap="none" lIns="0" tIns="0" rIns="0" bIns="0" rtlCol="0" anchor="t"/>
          <a:lstStyle/>
          <a:p>
            <a:pPr marL="0" indent="0" algn="l">
              <a:lnSpc>
                <a:spcPts val="2750"/>
              </a:lnSpc>
              <a:buNone/>
            </a:pPr>
            <a:r>
              <a:rPr lang="en-US" sz="2200" b="1" kern="0" spc="-44" dirty="0">
                <a:solidFill>
                  <a:srgbClr val="272525"/>
                </a:solidFill>
                <a:latin typeface="Source Serif Pro Semi Bold" pitchFamily="34" charset="0"/>
                <a:ea typeface="Source Serif Pro Semi Bold" pitchFamily="34" charset="-122"/>
                <a:cs typeface="Source Serif Pro Semi Bold" pitchFamily="34" charset="-120"/>
              </a:rPr>
              <a:t>Objective</a:t>
            </a:r>
            <a:endParaRPr lang="en-US" sz="2200" b="1" dirty="0"/>
          </a:p>
        </p:txBody>
      </p:sp>
      <p:sp>
        <p:nvSpPr>
          <p:cNvPr id="9" name="Text 6"/>
          <p:cNvSpPr/>
          <p:nvPr/>
        </p:nvSpPr>
        <p:spPr>
          <a:xfrm>
            <a:off x="5469493" y="3211949"/>
            <a:ext cx="2836783" cy="1532096"/>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The goal is to get three of your marks in a row, either horizontally, vertically, or diagonally.</a:t>
            </a:r>
            <a:endParaRPr lang="en-US" sz="1850" dirty="0"/>
          </a:p>
        </p:txBody>
      </p:sp>
      <p:sp>
        <p:nvSpPr>
          <p:cNvPr id="10" name="Shape 7"/>
          <p:cNvSpPr/>
          <p:nvPr/>
        </p:nvSpPr>
        <p:spPr>
          <a:xfrm>
            <a:off x="837724" y="5252561"/>
            <a:ext cx="538520" cy="538520"/>
          </a:xfrm>
          <a:prstGeom prst="roundRect">
            <a:avLst>
              <a:gd name="adj" fmla="val 18670"/>
            </a:avLst>
          </a:prstGeom>
          <a:solidFill>
            <a:srgbClr val="F4D4F7"/>
          </a:solidFill>
          <a:ln w="7620">
            <a:solidFill>
              <a:srgbClr val="DABADD"/>
            </a:solidFill>
            <a:prstDash val="solid"/>
          </a:ln>
        </p:spPr>
      </p:sp>
      <p:sp>
        <p:nvSpPr>
          <p:cNvPr id="11" name="Text 8"/>
          <p:cNvSpPr/>
          <p:nvPr/>
        </p:nvSpPr>
        <p:spPr>
          <a:xfrm>
            <a:off x="1615559" y="5252561"/>
            <a:ext cx="2816185" cy="351949"/>
          </a:xfrm>
          <a:prstGeom prst="rect">
            <a:avLst/>
          </a:prstGeom>
          <a:noFill/>
          <a:ln/>
        </p:spPr>
        <p:txBody>
          <a:bodyPr wrap="none" lIns="0" tIns="0" rIns="0" bIns="0" rtlCol="0" anchor="t"/>
          <a:lstStyle/>
          <a:p>
            <a:pPr marL="0" indent="0" algn="l">
              <a:lnSpc>
                <a:spcPts val="2750"/>
              </a:lnSpc>
              <a:buNone/>
            </a:pPr>
            <a:r>
              <a:rPr lang="en-US" sz="2200" b="1" kern="0" spc="-44" dirty="0">
                <a:solidFill>
                  <a:srgbClr val="272525"/>
                </a:solidFill>
                <a:latin typeface="Source Serif Pro Semi Bold" pitchFamily="34" charset="0"/>
                <a:ea typeface="Source Serif Pro Semi Bold" pitchFamily="34" charset="-122"/>
                <a:cs typeface="Source Serif Pro Semi Bold" pitchFamily="34" charset="-120"/>
              </a:rPr>
              <a:t>Perfect Play</a:t>
            </a:r>
            <a:endParaRPr lang="en-US" sz="2200" b="1" dirty="0"/>
          </a:p>
        </p:txBody>
      </p:sp>
      <p:sp>
        <p:nvSpPr>
          <p:cNvPr id="12" name="Text 9"/>
          <p:cNvSpPr/>
          <p:nvPr/>
        </p:nvSpPr>
        <p:spPr>
          <a:xfrm>
            <a:off x="1615559" y="5748099"/>
            <a:ext cx="6690717"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If both players play perfectly, the game will always end in a draw, showing a balanced strategy.</a:t>
            </a:r>
            <a:endParaRPr lang="en-US" sz="1850" dirty="0"/>
          </a:p>
        </p:txBody>
      </p:sp>
      <p:sp>
        <p:nvSpPr>
          <p:cNvPr id="13" name="Text 10"/>
          <p:cNvSpPr/>
          <p:nvPr/>
        </p:nvSpPr>
        <p:spPr>
          <a:xfrm>
            <a:off x="837724" y="6783348"/>
            <a:ext cx="7468553"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Noughts and Crosses, also known as Tic-Tac-Toe, involves simple rules yet offers complex strategies.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865584"/>
            <a:ext cx="7468553" cy="1408033"/>
          </a:xfrm>
          <a:prstGeom prst="rect">
            <a:avLst/>
          </a:prstGeom>
          <a:noFill/>
          <a:ln/>
        </p:spPr>
        <p:txBody>
          <a:bodyPr wrap="square" lIns="0" tIns="0" rIns="0" bIns="0" rtlCol="0" anchor="t"/>
          <a:lstStyle/>
          <a:p>
            <a:pPr marL="0" indent="0" algn="l">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Minimax Algorithm: The Foundation</a:t>
            </a:r>
            <a:endParaRPr lang="en-US" sz="4400" dirty="0"/>
          </a:p>
        </p:txBody>
      </p:sp>
      <p:sp>
        <p:nvSpPr>
          <p:cNvPr id="4" name="Text 1"/>
          <p:cNvSpPr/>
          <p:nvPr/>
        </p:nvSpPr>
        <p:spPr>
          <a:xfrm>
            <a:off x="837724" y="2632591"/>
            <a:ext cx="7468553" cy="1149072"/>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The </a:t>
            </a:r>
            <a:r>
              <a:rPr lang="en-US" sz="1850" b="1" kern="0" spc="-38" dirty="0">
                <a:solidFill>
                  <a:srgbClr val="272525"/>
                </a:solidFill>
                <a:latin typeface="Source Sans Pro" pitchFamily="34" charset="0"/>
                <a:ea typeface="Source Sans Pro" pitchFamily="34" charset="-122"/>
                <a:cs typeface="Source Sans Pro" pitchFamily="34" charset="-120"/>
              </a:rPr>
              <a:t>Minimax algorithm</a:t>
            </a:r>
            <a:r>
              <a:rPr lang="en-US" sz="1850" kern="0" spc="-38" dirty="0">
                <a:solidFill>
                  <a:srgbClr val="272525"/>
                </a:solidFill>
                <a:latin typeface="Source Sans Pro" pitchFamily="34" charset="0"/>
                <a:ea typeface="Source Sans Pro" pitchFamily="34" charset="-122"/>
                <a:cs typeface="Source Sans Pro" pitchFamily="34" charset="-120"/>
              </a:rPr>
              <a:t> helps AI make the best decisions in games by looking at all possible moves and their outcomes. It works by choosing the move that leads to the best result, assuming both players play perfectly.</a:t>
            </a:r>
            <a:endParaRPr lang="en-US" sz="1850" dirty="0"/>
          </a:p>
        </p:txBody>
      </p:sp>
      <p:sp>
        <p:nvSpPr>
          <p:cNvPr id="5" name="Text 2"/>
          <p:cNvSpPr/>
          <p:nvPr/>
        </p:nvSpPr>
        <p:spPr>
          <a:xfrm>
            <a:off x="837724" y="4290179"/>
            <a:ext cx="209990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Game Tree</a:t>
            </a:r>
            <a:endParaRPr lang="en-US" sz="2200" dirty="0"/>
          </a:p>
        </p:txBody>
      </p:sp>
      <p:sp>
        <p:nvSpPr>
          <p:cNvPr id="6" name="Text 3"/>
          <p:cNvSpPr/>
          <p:nvPr/>
        </p:nvSpPr>
        <p:spPr>
          <a:xfrm>
            <a:off x="837724" y="4881443"/>
            <a:ext cx="2099905" cy="1532096"/>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 branching structure that shows all possible moves in a game.</a:t>
            </a:r>
            <a:endParaRPr lang="en-US" sz="1850" dirty="0"/>
          </a:p>
        </p:txBody>
      </p:sp>
      <p:sp>
        <p:nvSpPr>
          <p:cNvPr id="7" name="Text 4"/>
          <p:cNvSpPr/>
          <p:nvPr/>
        </p:nvSpPr>
        <p:spPr>
          <a:xfrm>
            <a:off x="3529132" y="4290179"/>
            <a:ext cx="2099905" cy="703898"/>
          </a:xfrm>
          <a:prstGeom prst="rect">
            <a:avLst/>
          </a:prstGeom>
          <a:noFill/>
          <a:ln/>
        </p:spPr>
        <p:txBody>
          <a:bodyPr wrap="square" lIns="0" tIns="0" rIns="0" bIns="0" rtlCol="0" anchor="t"/>
          <a:lstStyle/>
          <a:p>
            <a:pPr marL="0" indent="0" algn="l">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Minimax Principle</a:t>
            </a:r>
            <a:endParaRPr lang="en-US" sz="2200" dirty="0"/>
          </a:p>
        </p:txBody>
      </p:sp>
      <p:sp>
        <p:nvSpPr>
          <p:cNvPr id="8" name="Text 5"/>
          <p:cNvSpPr/>
          <p:nvPr/>
        </p:nvSpPr>
        <p:spPr>
          <a:xfrm>
            <a:off x="3529132" y="5233392"/>
            <a:ext cx="2099905" cy="1915120"/>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 strategy to maximize your chances of winning while minimizing risks.</a:t>
            </a:r>
            <a:endParaRPr lang="en-US" sz="1850" dirty="0"/>
          </a:p>
        </p:txBody>
      </p:sp>
      <p:sp>
        <p:nvSpPr>
          <p:cNvPr id="9" name="Text 6"/>
          <p:cNvSpPr/>
          <p:nvPr/>
        </p:nvSpPr>
        <p:spPr>
          <a:xfrm>
            <a:off x="6220539" y="4290179"/>
            <a:ext cx="2099905" cy="703898"/>
          </a:xfrm>
          <a:prstGeom prst="rect">
            <a:avLst/>
          </a:prstGeom>
          <a:noFill/>
          <a:ln/>
        </p:spPr>
        <p:txBody>
          <a:bodyPr wrap="square" lIns="0" tIns="0" rIns="0" bIns="0" rtlCol="0" anchor="t"/>
          <a:lstStyle/>
          <a:p>
            <a:pPr marL="0" indent="0" algn="l">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Recursive Approach</a:t>
            </a:r>
            <a:endParaRPr lang="en-US" sz="2200" dirty="0"/>
          </a:p>
        </p:txBody>
      </p:sp>
      <p:sp>
        <p:nvSpPr>
          <p:cNvPr id="10" name="Text 7"/>
          <p:cNvSpPr/>
          <p:nvPr/>
        </p:nvSpPr>
        <p:spPr>
          <a:xfrm>
            <a:off x="6220539" y="5233392"/>
            <a:ext cx="2099905" cy="1532096"/>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 method that repeatedly evaluates choices to find the best move.</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516618"/>
            <a:ext cx="5762863"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Limitations of Minimax</a:t>
            </a:r>
            <a:endParaRPr lang="en-US" sz="4400" dirty="0"/>
          </a:p>
        </p:txBody>
      </p:sp>
      <p:sp>
        <p:nvSpPr>
          <p:cNvPr id="4" name="Shape 1"/>
          <p:cNvSpPr/>
          <p:nvPr/>
        </p:nvSpPr>
        <p:spPr>
          <a:xfrm>
            <a:off x="6324124" y="2579608"/>
            <a:ext cx="3614618" cy="2521506"/>
          </a:xfrm>
          <a:prstGeom prst="roundRect">
            <a:avLst>
              <a:gd name="adj" fmla="val 3987"/>
            </a:avLst>
          </a:prstGeom>
          <a:solidFill>
            <a:srgbClr val="F4D4F7"/>
          </a:solidFill>
          <a:ln w="7620">
            <a:solidFill>
              <a:srgbClr val="DABADD"/>
            </a:solidFill>
            <a:prstDash val="solid"/>
          </a:ln>
        </p:spPr>
      </p:sp>
      <p:sp>
        <p:nvSpPr>
          <p:cNvPr id="5" name="Text 2"/>
          <p:cNvSpPr/>
          <p:nvPr/>
        </p:nvSpPr>
        <p:spPr>
          <a:xfrm>
            <a:off x="6571059" y="2826544"/>
            <a:ext cx="2944416" cy="351949"/>
          </a:xfrm>
          <a:prstGeom prst="rect">
            <a:avLst/>
          </a:prstGeom>
          <a:noFill/>
          <a:ln/>
        </p:spPr>
        <p:txBody>
          <a:bodyPr wrap="none" lIns="0" tIns="0" rIns="0" bIns="0" rtlCol="0" anchor="t"/>
          <a:lstStyle/>
          <a:p>
            <a:pPr marL="0" indent="0" algn="l">
              <a:lnSpc>
                <a:spcPts val="2750"/>
              </a:lnSpc>
              <a:buNone/>
            </a:pPr>
            <a:r>
              <a:rPr lang="en-US" sz="2200" b="1" kern="0" spc="-44" dirty="0">
                <a:solidFill>
                  <a:srgbClr val="272525"/>
                </a:solidFill>
                <a:latin typeface="Source Serif Pro Semi Bold" pitchFamily="34" charset="0"/>
                <a:ea typeface="Source Serif Pro Semi Bold" pitchFamily="34" charset="-122"/>
                <a:cs typeface="Source Serif Pro Semi Bold" pitchFamily="34" charset="-120"/>
              </a:rPr>
              <a:t>Exponential Complexity</a:t>
            </a:r>
            <a:endParaRPr lang="en-US" sz="2200" b="1" dirty="0"/>
          </a:p>
        </p:txBody>
      </p:sp>
      <p:sp>
        <p:nvSpPr>
          <p:cNvPr id="6" name="Text 3"/>
          <p:cNvSpPr/>
          <p:nvPr/>
        </p:nvSpPr>
        <p:spPr>
          <a:xfrm>
            <a:off x="6571059" y="3322082"/>
            <a:ext cx="3120747" cy="1532096"/>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The time complexity is </a:t>
            </a:r>
            <a:r>
              <a:rPr lang="en-US" sz="1850" b="1" kern="0" spc="-38" dirty="0">
                <a:solidFill>
                  <a:srgbClr val="272525"/>
                </a:solidFill>
                <a:latin typeface="Source Sans Pro" pitchFamily="34" charset="0"/>
                <a:ea typeface="Source Sans Pro" pitchFamily="34" charset="-122"/>
                <a:cs typeface="Source Sans Pro" pitchFamily="34" charset="-120"/>
              </a:rPr>
              <a:t>O(b^d)</a:t>
            </a:r>
            <a:r>
              <a:rPr lang="en-US" sz="1850" kern="0" spc="-38" dirty="0">
                <a:solidFill>
                  <a:srgbClr val="272525"/>
                </a:solidFill>
                <a:latin typeface="Source Sans Pro" pitchFamily="34" charset="0"/>
                <a:ea typeface="Source Sans Pro" pitchFamily="34" charset="-122"/>
                <a:cs typeface="Source Sans Pro" pitchFamily="34" charset="-120"/>
              </a:rPr>
              <a:t>, where </a:t>
            </a:r>
            <a:r>
              <a:rPr lang="en-US" sz="1850" b="1" kern="0" spc="-38" dirty="0">
                <a:solidFill>
                  <a:srgbClr val="272525"/>
                </a:solidFill>
                <a:latin typeface="Source Sans Pro" pitchFamily="34" charset="0"/>
                <a:ea typeface="Source Sans Pro" pitchFamily="34" charset="-122"/>
                <a:cs typeface="Source Sans Pro" pitchFamily="34" charset="-120"/>
              </a:rPr>
              <a:t>b</a:t>
            </a:r>
            <a:r>
              <a:rPr lang="en-US" sz="1850" kern="0" spc="-38" dirty="0">
                <a:solidFill>
                  <a:srgbClr val="272525"/>
                </a:solidFill>
                <a:latin typeface="Source Sans Pro" pitchFamily="34" charset="0"/>
                <a:ea typeface="Source Sans Pro" pitchFamily="34" charset="-122"/>
                <a:cs typeface="Source Sans Pro" pitchFamily="34" charset="-120"/>
              </a:rPr>
              <a:t> is the branching factor and </a:t>
            </a:r>
            <a:r>
              <a:rPr lang="en-US" sz="1850" b="1" kern="0" spc="-38" dirty="0">
                <a:solidFill>
                  <a:srgbClr val="272525"/>
                </a:solidFill>
                <a:latin typeface="Source Sans Pro" pitchFamily="34" charset="0"/>
                <a:ea typeface="Source Sans Pro" pitchFamily="34" charset="-122"/>
                <a:cs typeface="Source Sans Pro" pitchFamily="34" charset="-120"/>
              </a:rPr>
              <a:t>d</a:t>
            </a:r>
            <a:r>
              <a:rPr lang="en-US" sz="1850" kern="0" spc="-38" dirty="0">
                <a:solidFill>
                  <a:srgbClr val="272525"/>
                </a:solidFill>
                <a:latin typeface="Source Sans Pro" pitchFamily="34" charset="0"/>
                <a:ea typeface="Source Sans Pro" pitchFamily="34" charset="-122"/>
                <a:cs typeface="Source Sans Pro" pitchFamily="34" charset="-120"/>
              </a:rPr>
              <a:t> is the depth, making it grow rapidly</a:t>
            </a:r>
            <a:endParaRPr lang="en-US" sz="1850" dirty="0"/>
          </a:p>
        </p:txBody>
      </p:sp>
      <p:sp>
        <p:nvSpPr>
          <p:cNvPr id="7" name="Shape 4"/>
          <p:cNvSpPr/>
          <p:nvPr/>
        </p:nvSpPr>
        <p:spPr>
          <a:xfrm>
            <a:off x="10178058" y="2579608"/>
            <a:ext cx="3614618" cy="2521506"/>
          </a:xfrm>
          <a:prstGeom prst="roundRect">
            <a:avLst>
              <a:gd name="adj" fmla="val 3987"/>
            </a:avLst>
          </a:prstGeom>
          <a:solidFill>
            <a:srgbClr val="F4D4F7"/>
          </a:solidFill>
          <a:ln w="7620">
            <a:solidFill>
              <a:srgbClr val="DABADD"/>
            </a:solidFill>
            <a:prstDash val="solid"/>
          </a:ln>
        </p:spPr>
      </p:sp>
      <p:sp>
        <p:nvSpPr>
          <p:cNvPr id="8" name="Text 5"/>
          <p:cNvSpPr/>
          <p:nvPr/>
        </p:nvSpPr>
        <p:spPr>
          <a:xfrm>
            <a:off x="10424993" y="2826544"/>
            <a:ext cx="3120747" cy="703898"/>
          </a:xfrm>
          <a:prstGeom prst="rect">
            <a:avLst/>
          </a:prstGeom>
          <a:noFill/>
          <a:ln/>
        </p:spPr>
        <p:txBody>
          <a:bodyPr wrap="square" lIns="0" tIns="0" rIns="0" bIns="0" rtlCol="0" anchor="t"/>
          <a:lstStyle/>
          <a:p>
            <a:pPr marL="0" indent="0" algn="l">
              <a:lnSpc>
                <a:spcPts val="2750"/>
              </a:lnSpc>
              <a:buNone/>
            </a:pPr>
            <a:r>
              <a:rPr lang="en-US" sz="2200" b="1" kern="0" spc="-44" dirty="0">
                <a:solidFill>
                  <a:srgbClr val="272525"/>
                </a:solidFill>
                <a:latin typeface="Source Serif Pro Semi Bold" pitchFamily="34" charset="0"/>
                <a:ea typeface="Source Serif Pro Semi Bold" pitchFamily="34" charset="-122"/>
                <a:cs typeface="Source Serif Pro Semi Bold" pitchFamily="34" charset="-120"/>
              </a:rPr>
              <a:t>Computationally Expensive</a:t>
            </a:r>
            <a:endParaRPr lang="en-US" sz="2200" b="1" dirty="0"/>
          </a:p>
        </p:txBody>
      </p:sp>
      <p:sp>
        <p:nvSpPr>
          <p:cNvPr id="9" name="Text 6"/>
          <p:cNvSpPr/>
          <p:nvPr/>
        </p:nvSpPr>
        <p:spPr>
          <a:xfrm>
            <a:off x="10424993" y="3674031"/>
            <a:ext cx="3120747"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Requires a lot of processing power for big games.</a:t>
            </a:r>
            <a:endParaRPr lang="en-US" sz="1850" dirty="0"/>
          </a:p>
        </p:txBody>
      </p:sp>
      <p:sp>
        <p:nvSpPr>
          <p:cNvPr id="10" name="Shape 7"/>
          <p:cNvSpPr/>
          <p:nvPr/>
        </p:nvSpPr>
        <p:spPr>
          <a:xfrm>
            <a:off x="6324124" y="5340429"/>
            <a:ext cx="7468553" cy="1372433"/>
          </a:xfrm>
          <a:prstGeom prst="roundRect">
            <a:avLst>
              <a:gd name="adj" fmla="val 7326"/>
            </a:avLst>
          </a:prstGeom>
          <a:solidFill>
            <a:srgbClr val="F4D4F7"/>
          </a:solidFill>
          <a:ln w="7620">
            <a:solidFill>
              <a:srgbClr val="DABADD"/>
            </a:solidFill>
            <a:prstDash val="solid"/>
          </a:ln>
        </p:spPr>
      </p:sp>
      <p:sp>
        <p:nvSpPr>
          <p:cNvPr id="11" name="Text 8"/>
          <p:cNvSpPr/>
          <p:nvPr/>
        </p:nvSpPr>
        <p:spPr>
          <a:xfrm>
            <a:off x="6571059" y="5587365"/>
            <a:ext cx="2816185" cy="351949"/>
          </a:xfrm>
          <a:prstGeom prst="rect">
            <a:avLst/>
          </a:prstGeom>
          <a:noFill/>
          <a:ln/>
        </p:spPr>
        <p:txBody>
          <a:bodyPr wrap="none" lIns="0" tIns="0" rIns="0" bIns="0" rtlCol="0" anchor="t"/>
          <a:lstStyle/>
          <a:p>
            <a:pPr marL="0" indent="0" algn="l">
              <a:lnSpc>
                <a:spcPts val="2750"/>
              </a:lnSpc>
              <a:buNone/>
            </a:pPr>
            <a:r>
              <a:rPr lang="en-US" sz="2200" b="1" kern="0" spc="-44" dirty="0">
                <a:solidFill>
                  <a:srgbClr val="272525"/>
                </a:solidFill>
                <a:latin typeface="Source Serif Pro Semi Bold" pitchFamily="34" charset="0"/>
                <a:ea typeface="Source Serif Pro Semi Bold" pitchFamily="34" charset="-122"/>
                <a:cs typeface="Source Serif Pro Semi Bold" pitchFamily="34" charset="-120"/>
              </a:rPr>
              <a:t>Poor Scaling</a:t>
            </a:r>
            <a:endParaRPr lang="en-US" sz="2200" b="1" dirty="0"/>
          </a:p>
        </p:txBody>
      </p:sp>
      <p:sp>
        <p:nvSpPr>
          <p:cNvPr id="12" name="Text 9"/>
          <p:cNvSpPr/>
          <p:nvPr/>
        </p:nvSpPr>
        <p:spPr>
          <a:xfrm>
            <a:off x="6571059" y="6082903"/>
            <a:ext cx="6974681"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Works well for small games but struggles with complex ones.</a:t>
            </a:r>
            <a:endParaRPr lang="en-US" sz="1850" dirty="0"/>
          </a:p>
        </p:txBody>
      </p:sp>
      <p:sp>
        <p:nvSpPr>
          <p:cNvPr id="14" name="Rectangle 13">
            <a:extLst>
              <a:ext uri="{FF2B5EF4-FFF2-40B4-BE49-F238E27FC236}">
                <a16:creationId xmlns:a16="http://schemas.microsoft.com/office/drawing/2014/main" id="{9F24E0AF-BB3C-E435-6B18-0AEF666D5CF3}"/>
              </a:ext>
            </a:extLst>
          </p:cNvPr>
          <p:cNvSpPr/>
          <p:nvPr/>
        </p:nvSpPr>
        <p:spPr>
          <a:xfrm>
            <a:off x="12918558" y="7825563"/>
            <a:ext cx="1541721" cy="265814"/>
          </a:xfrm>
          <a:prstGeom prst="rect">
            <a:avLst/>
          </a:prstGeom>
        </p:spPr>
        <p:style>
          <a:lnRef idx="2">
            <a:schemeClr val="accent1">
              <a:shade val="15000"/>
            </a:schemeClr>
          </a:lnRef>
          <a:fillRef idx="1001">
            <a:schemeClr val="l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50555"/>
          </a:xfrm>
          <a:prstGeom prst="rect">
            <a:avLst/>
          </a:prstGeom>
        </p:spPr>
      </p:pic>
      <p:sp>
        <p:nvSpPr>
          <p:cNvPr id="3" name="Text 0"/>
          <p:cNvSpPr/>
          <p:nvPr/>
        </p:nvSpPr>
        <p:spPr>
          <a:xfrm>
            <a:off x="6299359" y="638770"/>
            <a:ext cx="7518083" cy="1366123"/>
          </a:xfrm>
          <a:prstGeom prst="rect">
            <a:avLst/>
          </a:prstGeom>
          <a:noFill/>
          <a:ln/>
        </p:spPr>
        <p:txBody>
          <a:bodyPr wrap="square" lIns="0" tIns="0" rIns="0" bIns="0" rtlCol="0" anchor="t"/>
          <a:lstStyle/>
          <a:p>
            <a:pPr marL="0" indent="0" algn="l">
              <a:lnSpc>
                <a:spcPts val="5350"/>
              </a:lnSpc>
              <a:buNone/>
            </a:pPr>
            <a:r>
              <a:rPr lang="en-US" sz="4300" kern="0" spc="-86" dirty="0">
                <a:solidFill>
                  <a:srgbClr val="D73AD7"/>
                </a:solidFill>
                <a:latin typeface="Source Serif Pro Semi Bold" pitchFamily="34" charset="0"/>
                <a:ea typeface="Source Serif Pro Semi Bold" pitchFamily="34" charset="-122"/>
                <a:cs typeface="Source Serif Pro Semi Bold" pitchFamily="34" charset="-120"/>
              </a:rPr>
              <a:t>Alpha-Beta Pruning: The Optimization</a:t>
            </a:r>
            <a:endParaRPr lang="en-US" sz="4300" dirty="0"/>
          </a:p>
        </p:txBody>
      </p:sp>
      <p:pic>
        <p:nvPicPr>
          <p:cNvPr id="4" name="Image 1" descr="preencoded.png"/>
          <p:cNvPicPr>
            <a:picLocks noChangeAspect="1"/>
          </p:cNvPicPr>
          <p:nvPr/>
        </p:nvPicPr>
        <p:blipFill>
          <a:blip r:embed="rId4"/>
          <a:stretch>
            <a:fillRect/>
          </a:stretch>
        </p:blipFill>
        <p:spPr>
          <a:xfrm>
            <a:off x="6299359" y="2353270"/>
            <a:ext cx="568404" cy="568404"/>
          </a:xfrm>
          <a:prstGeom prst="rect">
            <a:avLst/>
          </a:prstGeom>
        </p:spPr>
      </p:pic>
      <p:sp>
        <p:nvSpPr>
          <p:cNvPr id="5" name="Text 1"/>
          <p:cNvSpPr/>
          <p:nvPr/>
        </p:nvSpPr>
        <p:spPr>
          <a:xfrm>
            <a:off x="6299359" y="3153847"/>
            <a:ext cx="2273737" cy="341471"/>
          </a:xfrm>
          <a:prstGeom prst="rect">
            <a:avLst/>
          </a:prstGeom>
          <a:noFill/>
          <a:ln/>
        </p:spPr>
        <p:txBody>
          <a:bodyPr wrap="none" lIns="0" tIns="0" rIns="0" bIns="0" rtlCol="0" anchor="t"/>
          <a:lstStyle/>
          <a:p>
            <a:pPr marL="0" indent="0" algn="l">
              <a:lnSpc>
                <a:spcPts val="2650"/>
              </a:lnSpc>
              <a:buNone/>
            </a:pPr>
            <a:r>
              <a:rPr lang="en-US" sz="2150" b="1" kern="0" spc="-43" dirty="0">
                <a:solidFill>
                  <a:srgbClr val="272525"/>
                </a:solidFill>
                <a:latin typeface="Source Serif Pro Semi Bold" pitchFamily="34" charset="0"/>
                <a:ea typeface="Source Serif Pro Semi Bold" pitchFamily="34" charset="-122"/>
                <a:cs typeface="Source Serif Pro Semi Bold" pitchFamily="34" charset="-120"/>
              </a:rPr>
              <a:t>Pruning</a:t>
            </a:r>
            <a:endParaRPr lang="en-US" sz="2150" b="1" dirty="0"/>
          </a:p>
        </p:txBody>
      </p:sp>
      <p:sp>
        <p:nvSpPr>
          <p:cNvPr id="6" name="Text 2"/>
          <p:cNvSpPr/>
          <p:nvPr/>
        </p:nvSpPr>
        <p:spPr>
          <a:xfrm>
            <a:off x="6299359" y="3634621"/>
            <a:ext cx="2273737" cy="2972753"/>
          </a:xfrm>
          <a:prstGeom prst="rect">
            <a:avLst/>
          </a:prstGeom>
          <a:noFill/>
          <a:ln/>
        </p:spPr>
        <p:txBody>
          <a:bodyPr wrap="square" lIns="0" tIns="0" rIns="0" bIns="0" rtlCol="0" anchor="t"/>
          <a:lstStyle/>
          <a:p>
            <a:pPr marL="0" indent="0" algn="l">
              <a:lnSpc>
                <a:spcPts val="2900"/>
              </a:lnSpc>
              <a:buNone/>
            </a:pPr>
            <a:r>
              <a:rPr lang="en-US" sz="1800" kern="0" spc="-37" dirty="0">
                <a:solidFill>
                  <a:srgbClr val="272525"/>
                </a:solidFill>
                <a:latin typeface="Source Sans Pro" pitchFamily="34" charset="0"/>
                <a:ea typeface="Source Sans Pro" pitchFamily="34" charset="-122"/>
                <a:cs typeface="Source Sans Pro" pitchFamily="34" charset="-120"/>
              </a:rPr>
              <a:t>Eliminates branches in the game tree that do not influence the final decision. By cutting off these branches, the algorithm saves time and computational resources.</a:t>
            </a:r>
            <a:endParaRPr lang="en-US" sz="1800" dirty="0"/>
          </a:p>
        </p:txBody>
      </p:sp>
      <p:pic>
        <p:nvPicPr>
          <p:cNvPr id="7" name="Image 2" descr="preencoded.png"/>
          <p:cNvPicPr>
            <a:picLocks noChangeAspect="1"/>
          </p:cNvPicPr>
          <p:nvPr/>
        </p:nvPicPr>
        <p:blipFill>
          <a:blip r:embed="rId5"/>
          <a:stretch>
            <a:fillRect/>
          </a:stretch>
        </p:blipFill>
        <p:spPr>
          <a:xfrm>
            <a:off x="8921472" y="2353270"/>
            <a:ext cx="568404" cy="568404"/>
          </a:xfrm>
          <a:prstGeom prst="rect">
            <a:avLst/>
          </a:prstGeom>
        </p:spPr>
      </p:pic>
      <p:sp>
        <p:nvSpPr>
          <p:cNvPr id="8" name="Text 3"/>
          <p:cNvSpPr/>
          <p:nvPr/>
        </p:nvSpPr>
        <p:spPr>
          <a:xfrm>
            <a:off x="8921472" y="3153847"/>
            <a:ext cx="2273737" cy="341471"/>
          </a:xfrm>
          <a:prstGeom prst="rect">
            <a:avLst/>
          </a:prstGeom>
          <a:noFill/>
          <a:ln/>
        </p:spPr>
        <p:txBody>
          <a:bodyPr wrap="none" lIns="0" tIns="0" rIns="0" bIns="0" rtlCol="0" anchor="t"/>
          <a:lstStyle/>
          <a:p>
            <a:pPr marL="0" indent="0" algn="l">
              <a:lnSpc>
                <a:spcPts val="2650"/>
              </a:lnSpc>
              <a:buNone/>
            </a:pPr>
            <a:r>
              <a:rPr lang="en-US" sz="2150" b="1" kern="0" spc="-43" dirty="0">
                <a:solidFill>
                  <a:srgbClr val="272525"/>
                </a:solidFill>
                <a:latin typeface="Source Serif Pro Semi Bold" pitchFamily="34" charset="0"/>
                <a:ea typeface="Source Serif Pro Semi Bold" pitchFamily="34" charset="-122"/>
                <a:cs typeface="Source Serif Pro Semi Bold" pitchFamily="34" charset="-120"/>
              </a:rPr>
              <a:t>Alpha Value</a:t>
            </a:r>
            <a:endParaRPr lang="en-US" sz="2150" b="1" dirty="0"/>
          </a:p>
        </p:txBody>
      </p:sp>
      <p:sp>
        <p:nvSpPr>
          <p:cNvPr id="9" name="Text 4"/>
          <p:cNvSpPr/>
          <p:nvPr/>
        </p:nvSpPr>
        <p:spPr>
          <a:xfrm>
            <a:off x="8921472" y="3634621"/>
            <a:ext cx="2273737" cy="2601158"/>
          </a:xfrm>
          <a:prstGeom prst="rect">
            <a:avLst/>
          </a:prstGeom>
          <a:noFill/>
          <a:ln/>
        </p:spPr>
        <p:txBody>
          <a:bodyPr wrap="square" lIns="0" tIns="0" rIns="0" bIns="0" rtlCol="0" anchor="t"/>
          <a:lstStyle/>
          <a:p>
            <a:pPr marL="0" indent="0" algn="l">
              <a:lnSpc>
                <a:spcPts val="2900"/>
              </a:lnSpc>
              <a:buNone/>
            </a:pPr>
            <a:r>
              <a:rPr lang="en-US" sz="1800" kern="0" spc="-37" dirty="0">
                <a:solidFill>
                  <a:srgbClr val="272525"/>
                </a:solidFill>
                <a:latin typeface="Source Sans Pro" pitchFamily="34" charset="0"/>
                <a:ea typeface="Source Sans Pro" pitchFamily="34" charset="-122"/>
                <a:cs typeface="Source Sans Pro" pitchFamily="34" charset="-120"/>
              </a:rPr>
              <a:t>Tracks the best (highest) score the maximizing player can achieve.
It helps decide when to stop exploring less promising moves.</a:t>
            </a:r>
            <a:endParaRPr lang="en-US" sz="1800" dirty="0"/>
          </a:p>
        </p:txBody>
      </p:sp>
      <p:pic>
        <p:nvPicPr>
          <p:cNvPr id="10" name="Image 3" descr="preencoded.png"/>
          <p:cNvPicPr>
            <a:picLocks noChangeAspect="1"/>
          </p:cNvPicPr>
          <p:nvPr/>
        </p:nvPicPr>
        <p:blipFill>
          <a:blip r:embed="rId6"/>
          <a:stretch>
            <a:fillRect/>
          </a:stretch>
        </p:blipFill>
        <p:spPr>
          <a:xfrm>
            <a:off x="11543586" y="2353270"/>
            <a:ext cx="568404" cy="568404"/>
          </a:xfrm>
          <a:prstGeom prst="rect">
            <a:avLst/>
          </a:prstGeom>
        </p:spPr>
      </p:pic>
      <p:sp>
        <p:nvSpPr>
          <p:cNvPr id="11" name="Text 5"/>
          <p:cNvSpPr/>
          <p:nvPr/>
        </p:nvSpPr>
        <p:spPr>
          <a:xfrm>
            <a:off x="11543586" y="3153847"/>
            <a:ext cx="2273737" cy="341471"/>
          </a:xfrm>
          <a:prstGeom prst="rect">
            <a:avLst/>
          </a:prstGeom>
          <a:noFill/>
          <a:ln/>
        </p:spPr>
        <p:txBody>
          <a:bodyPr wrap="none" lIns="0" tIns="0" rIns="0" bIns="0" rtlCol="0" anchor="t"/>
          <a:lstStyle/>
          <a:p>
            <a:pPr marL="0" indent="0" algn="l">
              <a:lnSpc>
                <a:spcPts val="2650"/>
              </a:lnSpc>
              <a:buNone/>
            </a:pPr>
            <a:r>
              <a:rPr lang="en-US" sz="2150" b="1" kern="0" spc="-43" dirty="0">
                <a:solidFill>
                  <a:srgbClr val="272525"/>
                </a:solidFill>
                <a:latin typeface="Source Serif Pro Semi Bold" pitchFamily="34" charset="0"/>
                <a:ea typeface="Source Serif Pro Semi Bold" pitchFamily="34" charset="-122"/>
                <a:cs typeface="Source Serif Pro Semi Bold" pitchFamily="34" charset="-120"/>
              </a:rPr>
              <a:t>Beta Value</a:t>
            </a:r>
            <a:endParaRPr lang="en-US" sz="2150" b="1" dirty="0"/>
          </a:p>
        </p:txBody>
      </p:sp>
      <p:sp>
        <p:nvSpPr>
          <p:cNvPr id="12" name="Text 6"/>
          <p:cNvSpPr/>
          <p:nvPr/>
        </p:nvSpPr>
        <p:spPr>
          <a:xfrm>
            <a:off x="11543586" y="3634621"/>
            <a:ext cx="2273737" cy="2229564"/>
          </a:xfrm>
          <a:prstGeom prst="rect">
            <a:avLst/>
          </a:prstGeom>
          <a:noFill/>
          <a:ln/>
        </p:spPr>
        <p:txBody>
          <a:bodyPr wrap="square" lIns="0" tIns="0" rIns="0" bIns="0" rtlCol="0" anchor="t"/>
          <a:lstStyle/>
          <a:p>
            <a:pPr marL="0" indent="0" algn="l">
              <a:lnSpc>
                <a:spcPts val="2900"/>
              </a:lnSpc>
              <a:buNone/>
            </a:pPr>
            <a:r>
              <a:rPr lang="en-US" sz="1800" kern="0" spc="-37" dirty="0">
                <a:solidFill>
                  <a:srgbClr val="272525"/>
                </a:solidFill>
                <a:latin typeface="Source Sans Pro" pitchFamily="34" charset="0"/>
                <a:ea typeface="Source Sans Pro" pitchFamily="34" charset="-122"/>
                <a:cs typeface="Source Sans Pro" pitchFamily="34" charset="-120"/>
              </a:rPr>
              <a:t>Tracks the best (lowest) score the minimizing player can allow.
If a move is worse than beta, the branch is ignored to save time.</a:t>
            </a:r>
            <a:endParaRPr lang="en-US" sz="1800" dirty="0"/>
          </a:p>
        </p:txBody>
      </p:sp>
      <p:sp>
        <p:nvSpPr>
          <p:cNvPr id="13" name="Text 7"/>
          <p:cNvSpPr/>
          <p:nvPr/>
        </p:nvSpPr>
        <p:spPr>
          <a:xfrm>
            <a:off x="6299359" y="6868597"/>
            <a:ext cx="7518083" cy="743188"/>
          </a:xfrm>
          <a:prstGeom prst="rect">
            <a:avLst/>
          </a:prstGeom>
          <a:noFill/>
          <a:ln/>
        </p:spPr>
        <p:txBody>
          <a:bodyPr wrap="square" lIns="0" tIns="0" rIns="0" bIns="0" rtlCol="0" anchor="t"/>
          <a:lstStyle/>
          <a:p>
            <a:pPr marL="0" indent="0" algn="l">
              <a:lnSpc>
                <a:spcPts val="2900"/>
              </a:lnSpc>
              <a:buNone/>
            </a:pPr>
            <a:r>
              <a:rPr lang="en-US" sz="1800" b="1" kern="0" spc="-37" dirty="0">
                <a:solidFill>
                  <a:srgbClr val="272525"/>
                </a:solidFill>
                <a:latin typeface="Source Sans Pro" pitchFamily="34" charset="0"/>
                <a:ea typeface="Source Sans Pro" pitchFamily="34" charset="-122"/>
                <a:cs typeface="Source Sans Pro" pitchFamily="34" charset="-120"/>
              </a:rPr>
              <a:t>Alpha-beta pruning optimizes the Minimax algorithm by eliminating unnecessary branches in the game tree.</a:t>
            </a:r>
            <a:endParaRPr lang="en-US" sz="1800" dirty="0"/>
          </a:p>
        </p:txBody>
      </p:sp>
      <p:sp>
        <p:nvSpPr>
          <p:cNvPr id="14" name="Rectangle 13">
            <a:extLst>
              <a:ext uri="{FF2B5EF4-FFF2-40B4-BE49-F238E27FC236}">
                <a16:creationId xmlns:a16="http://schemas.microsoft.com/office/drawing/2014/main" id="{F92EABAF-0924-753B-B6AE-C14C1CAB2310}"/>
              </a:ext>
            </a:extLst>
          </p:cNvPr>
          <p:cNvSpPr/>
          <p:nvPr/>
        </p:nvSpPr>
        <p:spPr>
          <a:xfrm>
            <a:off x="12992986" y="7878726"/>
            <a:ext cx="1424763" cy="138223"/>
          </a:xfrm>
          <a:prstGeom prst="rect">
            <a:avLst/>
          </a:prstGeom>
        </p:spPr>
        <p:style>
          <a:lnRef idx="2">
            <a:schemeClr val="accent1">
              <a:shade val="15000"/>
            </a:schemeClr>
          </a:lnRef>
          <a:fillRef idx="1001">
            <a:schemeClr val="l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1287" y="746165"/>
            <a:ext cx="7135178" cy="648057"/>
          </a:xfrm>
          <a:prstGeom prst="rect">
            <a:avLst/>
          </a:prstGeom>
          <a:noFill/>
          <a:ln/>
        </p:spPr>
        <p:txBody>
          <a:bodyPr wrap="none" lIns="0" tIns="0" rIns="0" bIns="0" rtlCol="0" anchor="t"/>
          <a:lstStyle/>
          <a:p>
            <a:pPr marL="0" indent="0" algn="l">
              <a:lnSpc>
                <a:spcPts val="5100"/>
              </a:lnSpc>
              <a:buNone/>
            </a:pPr>
            <a:r>
              <a:rPr lang="en-US" sz="4050" kern="0" spc="-82" dirty="0">
                <a:solidFill>
                  <a:srgbClr val="D73AD7"/>
                </a:solidFill>
                <a:latin typeface="Source Serif Pro Semi Bold" pitchFamily="34" charset="0"/>
                <a:ea typeface="Source Serif Pro Semi Bold" pitchFamily="34" charset="-122"/>
                <a:cs typeface="Source Serif Pro Semi Bold" pitchFamily="34" charset="-120"/>
              </a:rPr>
              <a:t>How Alpha-Beta Pruning Works</a:t>
            </a:r>
            <a:endParaRPr lang="en-US" sz="4050" dirty="0"/>
          </a:p>
        </p:txBody>
      </p:sp>
      <p:pic>
        <p:nvPicPr>
          <p:cNvPr id="4" name="Image 1" descr="preencoded.png"/>
          <p:cNvPicPr>
            <a:picLocks noChangeAspect="1"/>
          </p:cNvPicPr>
          <p:nvPr/>
        </p:nvPicPr>
        <p:blipFill>
          <a:blip r:embed="rId4"/>
          <a:stretch>
            <a:fillRect/>
          </a:stretch>
        </p:blipFill>
        <p:spPr>
          <a:xfrm>
            <a:off x="771287" y="1724739"/>
            <a:ext cx="1101804" cy="1601867"/>
          </a:xfrm>
          <a:prstGeom prst="rect">
            <a:avLst/>
          </a:prstGeom>
        </p:spPr>
      </p:pic>
      <p:sp>
        <p:nvSpPr>
          <p:cNvPr id="5" name="Text 1"/>
          <p:cNvSpPr/>
          <p:nvPr/>
        </p:nvSpPr>
        <p:spPr>
          <a:xfrm>
            <a:off x="2203609" y="1945005"/>
            <a:ext cx="2592586" cy="324088"/>
          </a:xfrm>
          <a:prstGeom prst="rect">
            <a:avLst/>
          </a:prstGeom>
          <a:noFill/>
          <a:ln/>
        </p:spPr>
        <p:txBody>
          <a:bodyPr wrap="none" lIns="0" tIns="0" rIns="0" bIns="0" rtlCol="0" anchor="t"/>
          <a:lstStyle/>
          <a:p>
            <a:pPr marL="0" indent="0" algn="l">
              <a:lnSpc>
                <a:spcPts val="2550"/>
              </a:lnSpc>
              <a:buNone/>
            </a:pPr>
            <a:r>
              <a:rPr lang="en-US" sz="2000" b="1" kern="0" spc="-41" dirty="0">
                <a:solidFill>
                  <a:srgbClr val="272525"/>
                </a:solidFill>
                <a:latin typeface="Source Serif Pro Semi Bold" pitchFamily="34" charset="0"/>
                <a:ea typeface="Source Serif Pro Semi Bold" pitchFamily="34" charset="-122"/>
                <a:cs typeface="Source Serif Pro Semi Bold" pitchFamily="34" charset="-120"/>
              </a:rPr>
              <a:t>Search</a:t>
            </a:r>
            <a:endParaRPr lang="en-US" sz="2000" b="1" dirty="0"/>
          </a:p>
        </p:txBody>
      </p:sp>
      <p:sp>
        <p:nvSpPr>
          <p:cNvPr id="6" name="Text 2"/>
          <p:cNvSpPr/>
          <p:nvPr/>
        </p:nvSpPr>
        <p:spPr>
          <a:xfrm>
            <a:off x="2203609" y="2401253"/>
            <a:ext cx="6169104" cy="705088"/>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Adjust alpha and beta values while exploring moves.
Stops searching when a branch is no longer useful.</a:t>
            </a:r>
            <a:endParaRPr lang="en-US" sz="1700" dirty="0"/>
          </a:p>
        </p:txBody>
      </p:sp>
      <p:pic>
        <p:nvPicPr>
          <p:cNvPr id="7" name="Image 2" descr="preencoded.png"/>
          <p:cNvPicPr>
            <a:picLocks noChangeAspect="1"/>
          </p:cNvPicPr>
          <p:nvPr/>
        </p:nvPicPr>
        <p:blipFill>
          <a:blip r:embed="rId5"/>
          <a:stretch>
            <a:fillRect/>
          </a:stretch>
        </p:blipFill>
        <p:spPr>
          <a:xfrm>
            <a:off x="771287" y="3326606"/>
            <a:ext cx="1101804" cy="1601867"/>
          </a:xfrm>
          <a:prstGeom prst="rect">
            <a:avLst/>
          </a:prstGeom>
        </p:spPr>
      </p:pic>
      <p:sp>
        <p:nvSpPr>
          <p:cNvPr id="8" name="Text 3"/>
          <p:cNvSpPr/>
          <p:nvPr/>
        </p:nvSpPr>
        <p:spPr>
          <a:xfrm>
            <a:off x="2203609" y="3546872"/>
            <a:ext cx="2592586" cy="324088"/>
          </a:xfrm>
          <a:prstGeom prst="rect">
            <a:avLst/>
          </a:prstGeom>
          <a:noFill/>
          <a:ln/>
        </p:spPr>
        <p:txBody>
          <a:bodyPr wrap="none" lIns="0" tIns="0" rIns="0" bIns="0" rtlCol="0" anchor="t"/>
          <a:lstStyle/>
          <a:p>
            <a:pPr marL="0" indent="0" algn="l">
              <a:lnSpc>
                <a:spcPts val="2550"/>
              </a:lnSpc>
              <a:buNone/>
            </a:pPr>
            <a:r>
              <a:rPr lang="en-US" sz="2000" b="1" kern="0" spc="-41" dirty="0">
                <a:solidFill>
                  <a:srgbClr val="272525"/>
                </a:solidFill>
                <a:latin typeface="Source Serif Pro Semi Bold" pitchFamily="34" charset="0"/>
                <a:ea typeface="Source Serif Pro Semi Bold" pitchFamily="34" charset="-122"/>
                <a:cs typeface="Source Serif Pro Semi Bold" pitchFamily="34" charset="-120"/>
              </a:rPr>
              <a:t>Identify</a:t>
            </a:r>
            <a:endParaRPr lang="en-US" sz="2000" b="1" dirty="0"/>
          </a:p>
        </p:txBody>
      </p:sp>
      <p:sp>
        <p:nvSpPr>
          <p:cNvPr id="9" name="Text 4"/>
          <p:cNvSpPr/>
          <p:nvPr/>
        </p:nvSpPr>
        <p:spPr>
          <a:xfrm>
            <a:off x="2203609" y="4003119"/>
            <a:ext cx="6169104" cy="705088"/>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Finds game tree branches that can be skipped.
Pruning reduces unnecessary calculations.</a:t>
            </a:r>
            <a:endParaRPr lang="en-US" sz="1700" dirty="0"/>
          </a:p>
        </p:txBody>
      </p:sp>
      <p:pic>
        <p:nvPicPr>
          <p:cNvPr id="10" name="Image 3" descr="preencoded.png"/>
          <p:cNvPicPr>
            <a:picLocks noChangeAspect="1"/>
          </p:cNvPicPr>
          <p:nvPr/>
        </p:nvPicPr>
        <p:blipFill>
          <a:blip r:embed="rId6"/>
          <a:stretch>
            <a:fillRect/>
          </a:stretch>
        </p:blipFill>
        <p:spPr>
          <a:xfrm>
            <a:off x="771287" y="4928473"/>
            <a:ext cx="1101804" cy="1601867"/>
          </a:xfrm>
          <a:prstGeom prst="rect">
            <a:avLst/>
          </a:prstGeom>
        </p:spPr>
      </p:pic>
      <p:sp>
        <p:nvSpPr>
          <p:cNvPr id="11" name="Text 5"/>
          <p:cNvSpPr/>
          <p:nvPr/>
        </p:nvSpPr>
        <p:spPr>
          <a:xfrm>
            <a:off x="2203609" y="5148739"/>
            <a:ext cx="2592586" cy="324088"/>
          </a:xfrm>
          <a:prstGeom prst="rect">
            <a:avLst/>
          </a:prstGeom>
          <a:noFill/>
          <a:ln/>
        </p:spPr>
        <p:txBody>
          <a:bodyPr wrap="none" lIns="0" tIns="0" rIns="0" bIns="0" rtlCol="0" anchor="t"/>
          <a:lstStyle/>
          <a:p>
            <a:pPr marL="0" indent="0" algn="l">
              <a:lnSpc>
                <a:spcPts val="2550"/>
              </a:lnSpc>
              <a:buNone/>
            </a:pPr>
            <a:r>
              <a:rPr lang="en-US" sz="2000" b="1" kern="0" spc="-41" dirty="0">
                <a:solidFill>
                  <a:srgbClr val="272525"/>
                </a:solidFill>
                <a:latin typeface="Source Serif Pro Semi Bold" pitchFamily="34" charset="0"/>
                <a:ea typeface="Source Serif Pro Semi Bold" pitchFamily="34" charset="-122"/>
                <a:cs typeface="Source Serif Pro Semi Bold" pitchFamily="34" charset="-120"/>
              </a:rPr>
              <a:t>Pseudo-code</a:t>
            </a:r>
            <a:endParaRPr lang="en-US" sz="2000" b="1" dirty="0"/>
          </a:p>
        </p:txBody>
      </p:sp>
      <p:sp>
        <p:nvSpPr>
          <p:cNvPr id="12" name="Text 6"/>
          <p:cNvSpPr/>
          <p:nvPr/>
        </p:nvSpPr>
        <p:spPr>
          <a:xfrm>
            <a:off x="2203609" y="5604986"/>
            <a:ext cx="6169104" cy="705088"/>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Describes the alpha-beta pruning process step by step.
Helps in understanding and implementing the algorithm.</a:t>
            </a:r>
            <a:endParaRPr lang="en-US" sz="1700" dirty="0"/>
          </a:p>
        </p:txBody>
      </p:sp>
      <p:sp>
        <p:nvSpPr>
          <p:cNvPr id="13" name="Text 7"/>
          <p:cNvSpPr/>
          <p:nvPr/>
        </p:nvSpPr>
        <p:spPr>
          <a:xfrm>
            <a:off x="771287" y="6778228"/>
            <a:ext cx="7601426" cy="705088"/>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By updating alpha and beta values during the search, branches that won't affect the outcome can be identified and pruned.</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839986"/>
            <a:ext cx="7468553" cy="1408033"/>
          </a:xfrm>
          <a:prstGeom prst="rect">
            <a:avLst/>
          </a:prstGeom>
          <a:noFill/>
          <a:ln/>
        </p:spPr>
        <p:txBody>
          <a:bodyPr wrap="square" lIns="0" tIns="0" rIns="0" bIns="0" rtlCol="0" anchor="t"/>
          <a:lstStyle/>
          <a:p>
            <a:pPr marL="0" indent="0" algn="l">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Benefits of Alpha-Beta Pruning</a:t>
            </a:r>
            <a:endParaRPr lang="en-US" sz="4400" dirty="0"/>
          </a:p>
        </p:txBody>
      </p:sp>
      <p:sp>
        <p:nvSpPr>
          <p:cNvPr id="4" name="Shape 1"/>
          <p:cNvSpPr/>
          <p:nvPr/>
        </p:nvSpPr>
        <p:spPr>
          <a:xfrm>
            <a:off x="6324124" y="2606993"/>
            <a:ext cx="7468553" cy="3747254"/>
          </a:xfrm>
          <a:prstGeom prst="roundRect">
            <a:avLst>
              <a:gd name="adj" fmla="val 2683"/>
            </a:avLst>
          </a:prstGeom>
          <a:noFill/>
          <a:ln w="7620">
            <a:solidFill>
              <a:srgbClr val="000000">
                <a:alpha val="8000"/>
              </a:srgbClr>
            </a:solidFill>
            <a:prstDash val="solid"/>
          </a:ln>
        </p:spPr>
      </p:sp>
      <p:sp>
        <p:nvSpPr>
          <p:cNvPr id="5" name="Shape 2"/>
          <p:cNvSpPr/>
          <p:nvPr/>
        </p:nvSpPr>
        <p:spPr>
          <a:xfrm>
            <a:off x="6331744" y="2614613"/>
            <a:ext cx="7453312" cy="1595080"/>
          </a:xfrm>
          <a:prstGeom prst="rect">
            <a:avLst/>
          </a:prstGeom>
          <a:solidFill>
            <a:srgbClr val="FFFFFF">
              <a:alpha val="4000"/>
            </a:srgbClr>
          </a:solidFill>
          <a:ln/>
        </p:spPr>
      </p:sp>
      <p:sp>
        <p:nvSpPr>
          <p:cNvPr id="6" name="Text 3"/>
          <p:cNvSpPr/>
          <p:nvPr/>
        </p:nvSpPr>
        <p:spPr>
          <a:xfrm>
            <a:off x="6571059" y="2765822"/>
            <a:ext cx="3244215" cy="383024"/>
          </a:xfrm>
          <a:prstGeom prst="rect">
            <a:avLst/>
          </a:prstGeom>
          <a:noFill/>
          <a:ln/>
        </p:spPr>
        <p:txBody>
          <a:bodyPr wrap="none" lIns="0" tIns="0" rIns="0" bIns="0" rtlCol="0" anchor="t"/>
          <a:lstStyle/>
          <a:p>
            <a:pPr marL="0" indent="0" algn="l">
              <a:lnSpc>
                <a:spcPts val="3000"/>
              </a:lnSpc>
              <a:buNone/>
            </a:pPr>
            <a:r>
              <a:rPr lang="en-US" sz="1850" b="1" kern="0" spc="-38" dirty="0">
                <a:solidFill>
                  <a:srgbClr val="272525"/>
                </a:solidFill>
                <a:latin typeface="Source Sans Pro" pitchFamily="34" charset="0"/>
                <a:ea typeface="Source Sans Pro" pitchFamily="34" charset="-122"/>
                <a:cs typeface="Source Sans Pro" pitchFamily="34" charset="-120"/>
              </a:rPr>
              <a:t>Reduces search space :</a:t>
            </a:r>
            <a:endParaRPr lang="en-US" sz="1850" dirty="0"/>
          </a:p>
        </p:txBody>
      </p:sp>
      <p:sp>
        <p:nvSpPr>
          <p:cNvPr id="7" name="Text 4"/>
          <p:cNvSpPr/>
          <p:nvPr/>
        </p:nvSpPr>
        <p:spPr>
          <a:xfrm>
            <a:off x="6571059" y="3292435"/>
            <a:ext cx="3244215"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Eliminates unnecessary branches, making the algorithm faster.</a:t>
            </a:r>
            <a:endParaRPr lang="en-US" sz="1850" dirty="0"/>
          </a:p>
        </p:txBody>
      </p:sp>
      <p:sp>
        <p:nvSpPr>
          <p:cNvPr id="8" name="Text 5"/>
          <p:cNvSpPr/>
          <p:nvPr/>
        </p:nvSpPr>
        <p:spPr>
          <a:xfrm>
            <a:off x="10301526" y="2765822"/>
            <a:ext cx="3244215" cy="383024"/>
          </a:xfrm>
          <a:prstGeom prst="rect">
            <a:avLst/>
          </a:prstGeom>
          <a:noFill/>
          <a:ln/>
        </p:spPr>
        <p:txBody>
          <a:bodyPr wrap="none" lIns="0" tIns="0" rIns="0" bIns="0" rtlCol="0" anchor="t"/>
          <a:lstStyle/>
          <a:p>
            <a:pPr marL="0" indent="0" algn="l">
              <a:lnSpc>
                <a:spcPts val="3000"/>
              </a:lnSpc>
              <a:buNone/>
            </a:pPr>
            <a:r>
              <a:rPr lang="en-US" sz="1850" b="1" kern="0" spc="-38" dirty="0">
                <a:solidFill>
                  <a:srgbClr val="272525"/>
                </a:solidFill>
                <a:latin typeface="Source Sans Pro" pitchFamily="34" charset="0"/>
                <a:ea typeface="Source Sans Pro" pitchFamily="34" charset="-122"/>
                <a:cs typeface="Source Sans Pro" pitchFamily="34" charset="-120"/>
              </a:rPr>
              <a:t>Improves performance : </a:t>
            </a:r>
            <a:endParaRPr lang="en-US" sz="1850" dirty="0"/>
          </a:p>
        </p:txBody>
      </p:sp>
      <p:sp>
        <p:nvSpPr>
          <p:cNvPr id="9" name="Text 6"/>
          <p:cNvSpPr/>
          <p:nvPr/>
        </p:nvSpPr>
        <p:spPr>
          <a:xfrm>
            <a:off x="10301526" y="3292435"/>
            <a:ext cx="3244215"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Speeds up decision-making by focusing on relevant moves.</a:t>
            </a:r>
            <a:endParaRPr lang="en-US" sz="1850" dirty="0"/>
          </a:p>
        </p:txBody>
      </p:sp>
      <p:sp>
        <p:nvSpPr>
          <p:cNvPr id="10" name="Shape 7"/>
          <p:cNvSpPr/>
          <p:nvPr/>
        </p:nvSpPr>
        <p:spPr>
          <a:xfrm>
            <a:off x="6331744" y="4209693"/>
            <a:ext cx="7453312" cy="685443"/>
          </a:xfrm>
          <a:prstGeom prst="rect">
            <a:avLst/>
          </a:prstGeom>
          <a:solidFill>
            <a:srgbClr val="000000">
              <a:alpha val="4000"/>
            </a:srgbClr>
          </a:solidFill>
          <a:ln/>
        </p:spPr>
      </p:sp>
      <p:sp>
        <p:nvSpPr>
          <p:cNvPr id="11" name="Text 8"/>
          <p:cNvSpPr/>
          <p:nvPr/>
        </p:nvSpPr>
        <p:spPr>
          <a:xfrm>
            <a:off x="6571059" y="4360902"/>
            <a:ext cx="3244215" cy="383024"/>
          </a:xfrm>
          <a:prstGeom prst="rect">
            <a:avLst/>
          </a:prstGeom>
          <a:noFill/>
          <a:ln/>
        </p:spPr>
        <p:txBody>
          <a:bodyPr wrap="none" lIns="0" tIns="0" rIns="0" bIns="0" rtlCol="0" anchor="t"/>
          <a:lstStyle/>
          <a:p>
            <a:pPr marL="0" indent="0" algn="l">
              <a:lnSpc>
                <a:spcPts val="3000"/>
              </a:lnSpc>
              <a:buNone/>
            </a:pPr>
            <a:r>
              <a:rPr lang="en-US" sz="1850" b="1" kern="0" spc="-38" dirty="0">
                <a:solidFill>
                  <a:srgbClr val="272525"/>
                </a:solidFill>
                <a:latin typeface="Source Sans Pro" pitchFamily="34" charset="0"/>
                <a:ea typeface="Source Sans Pro" pitchFamily="34" charset="-122"/>
                <a:cs typeface="Source Sans Pro" pitchFamily="34" charset="-120"/>
              </a:rPr>
              <a:t>Maintains optimality :</a:t>
            </a:r>
            <a:endParaRPr lang="en-US" sz="1850" dirty="0"/>
          </a:p>
        </p:txBody>
      </p:sp>
      <p:sp>
        <p:nvSpPr>
          <p:cNvPr id="12" name="Text 9"/>
          <p:cNvSpPr/>
          <p:nvPr/>
        </p:nvSpPr>
        <p:spPr>
          <a:xfrm>
            <a:off x="10301526" y="4360902"/>
            <a:ext cx="3244215" cy="383024"/>
          </a:xfrm>
          <a:prstGeom prst="rect">
            <a:avLst/>
          </a:prstGeom>
          <a:noFill/>
          <a:ln/>
        </p:spPr>
        <p:txBody>
          <a:bodyPr wrap="none" lIns="0" tIns="0" rIns="0" bIns="0" rtlCol="0" anchor="t"/>
          <a:lstStyle/>
          <a:p>
            <a:pPr marL="0" indent="0" algn="l">
              <a:lnSpc>
                <a:spcPts val="3000"/>
              </a:lnSpc>
              <a:buNone/>
            </a:pPr>
            <a:r>
              <a:rPr lang="en-US" sz="1850" b="1" kern="0" spc="-38" dirty="0">
                <a:solidFill>
                  <a:srgbClr val="272525"/>
                </a:solidFill>
                <a:latin typeface="Source Sans Pro" pitchFamily="34" charset="0"/>
                <a:ea typeface="Source Sans Pro" pitchFamily="34" charset="-122"/>
                <a:cs typeface="Source Sans Pro" pitchFamily="34" charset="-120"/>
              </a:rPr>
              <a:t>Enables deeper searches :</a:t>
            </a:r>
            <a:endParaRPr lang="en-US" sz="1850" dirty="0"/>
          </a:p>
        </p:txBody>
      </p:sp>
      <p:sp>
        <p:nvSpPr>
          <p:cNvPr id="13" name="Shape 10"/>
          <p:cNvSpPr/>
          <p:nvPr/>
        </p:nvSpPr>
        <p:spPr>
          <a:xfrm>
            <a:off x="6331744" y="4895136"/>
            <a:ext cx="7453312" cy="1451491"/>
          </a:xfrm>
          <a:prstGeom prst="rect">
            <a:avLst/>
          </a:prstGeom>
          <a:solidFill>
            <a:srgbClr val="FFFFFF">
              <a:alpha val="4000"/>
            </a:srgbClr>
          </a:solidFill>
          <a:ln/>
        </p:spPr>
      </p:sp>
      <p:sp>
        <p:nvSpPr>
          <p:cNvPr id="14" name="Text 11"/>
          <p:cNvSpPr/>
          <p:nvPr/>
        </p:nvSpPr>
        <p:spPr>
          <a:xfrm>
            <a:off x="6571059" y="5046345"/>
            <a:ext cx="3244215"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Finds the best possible move without missing better options.</a:t>
            </a:r>
            <a:endParaRPr lang="en-US" sz="1850" dirty="0"/>
          </a:p>
        </p:txBody>
      </p:sp>
      <p:sp>
        <p:nvSpPr>
          <p:cNvPr id="15" name="Text 12"/>
          <p:cNvSpPr/>
          <p:nvPr/>
        </p:nvSpPr>
        <p:spPr>
          <a:xfrm>
            <a:off x="10301526" y="5046345"/>
            <a:ext cx="3244215" cy="1149072"/>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Allows the algorithm to analyze more moves within the same time.</a:t>
            </a:r>
            <a:endParaRPr lang="en-US" sz="1850" dirty="0"/>
          </a:p>
        </p:txBody>
      </p:sp>
      <p:sp>
        <p:nvSpPr>
          <p:cNvPr id="16" name="Text 13"/>
          <p:cNvSpPr/>
          <p:nvPr/>
        </p:nvSpPr>
        <p:spPr>
          <a:xfrm>
            <a:off x="6324124" y="6623447"/>
            <a:ext cx="7468553" cy="76604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Alpha-beta pruning offers significant benefits, including reduced search space and improved performance, without sacrificing optimality.</a:t>
            </a:r>
            <a:endParaRPr lang="en-US" sz="1850" dirty="0"/>
          </a:p>
        </p:txBody>
      </p:sp>
      <p:sp>
        <p:nvSpPr>
          <p:cNvPr id="17" name="Rectangle 16">
            <a:extLst>
              <a:ext uri="{FF2B5EF4-FFF2-40B4-BE49-F238E27FC236}">
                <a16:creationId xmlns:a16="http://schemas.microsoft.com/office/drawing/2014/main" id="{0BBD9E55-ADD0-A324-87F1-E2394496B473}"/>
              </a:ext>
            </a:extLst>
          </p:cNvPr>
          <p:cNvSpPr/>
          <p:nvPr/>
        </p:nvSpPr>
        <p:spPr>
          <a:xfrm>
            <a:off x="13024884" y="7878726"/>
            <a:ext cx="1382232" cy="159488"/>
          </a:xfrm>
          <a:prstGeom prst="rect">
            <a:avLst/>
          </a:prstGeom>
        </p:spPr>
        <p:style>
          <a:lnRef idx="2">
            <a:schemeClr val="accent1">
              <a:shade val="15000"/>
            </a:schemeClr>
          </a:lnRef>
          <a:fillRef idx="1001">
            <a:schemeClr val="l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53A6E6C-FE86-60C6-EFF9-AA374BF153EC}"/>
              </a:ext>
            </a:extLst>
          </p:cNvPr>
          <p:cNvSpPr txBox="1"/>
          <p:nvPr/>
        </p:nvSpPr>
        <p:spPr>
          <a:xfrm>
            <a:off x="5475767" y="478465"/>
            <a:ext cx="4114800" cy="584775"/>
          </a:xfrm>
          <a:prstGeom prst="rect">
            <a:avLst/>
          </a:prstGeom>
          <a:noFill/>
        </p:spPr>
        <p:txBody>
          <a:bodyPr wrap="square" rtlCol="0">
            <a:spAutoFit/>
          </a:bodyPr>
          <a:lstStyle/>
          <a:p>
            <a:r>
              <a:rPr lang="en-US" sz="3200" b="1" dirty="0">
                <a:solidFill>
                  <a:srgbClr val="CC3399"/>
                </a:solidFill>
                <a:latin typeface="Times New Roman" panose="02020603050405020304" pitchFamily="18" charset="0"/>
                <a:cs typeface="Times New Roman" panose="02020603050405020304" pitchFamily="18" charset="0"/>
              </a:rPr>
              <a:t>TESTED OUTPUT</a:t>
            </a:r>
            <a:endParaRPr lang="en-IN" sz="3200" b="1" dirty="0">
              <a:solidFill>
                <a:srgbClr val="CC3399"/>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6F3472C4-DD2E-B580-63D7-71FD13A09A83}"/>
              </a:ext>
            </a:extLst>
          </p:cNvPr>
          <p:cNvPicPr>
            <a:picLocks noChangeAspect="1"/>
          </p:cNvPicPr>
          <p:nvPr/>
        </p:nvPicPr>
        <p:blipFill>
          <a:blip r:embed="rId2"/>
          <a:stretch>
            <a:fillRect/>
          </a:stretch>
        </p:blipFill>
        <p:spPr>
          <a:xfrm>
            <a:off x="574160" y="1195584"/>
            <a:ext cx="3712778" cy="6156830"/>
          </a:xfrm>
          <a:prstGeom prst="rect">
            <a:avLst/>
          </a:prstGeom>
        </p:spPr>
      </p:pic>
      <p:pic>
        <p:nvPicPr>
          <p:cNvPr id="8" name="Picture 7">
            <a:extLst>
              <a:ext uri="{FF2B5EF4-FFF2-40B4-BE49-F238E27FC236}">
                <a16:creationId xmlns:a16="http://schemas.microsoft.com/office/drawing/2014/main" id="{2D8A10CD-89A5-91A5-BC78-AE6B75A3213D}"/>
              </a:ext>
            </a:extLst>
          </p:cNvPr>
          <p:cNvPicPr>
            <a:picLocks noChangeAspect="1"/>
          </p:cNvPicPr>
          <p:nvPr/>
        </p:nvPicPr>
        <p:blipFill>
          <a:blip r:embed="rId3"/>
          <a:stretch>
            <a:fillRect/>
          </a:stretch>
        </p:blipFill>
        <p:spPr>
          <a:xfrm>
            <a:off x="4737469" y="1524568"/>
            <a:ext cx="4406531" cy="5960753"/>
          </a:xfrm>
          <a:prstGeom prst="rect">
            <a:avLst/>
          </a:prstGeom>
        </p:spPr>
      </p:pic>
      <p:pic>
        <p:nvPicPr>
          <p:cNvPr id="10" name="Picture 9">
            <a:extLst>
              <a:ext uri="{FF2B5EF4-FFF2-40B4-BE49-F238E27FC236}">
                <a16:creationId xmlns:a16="http://schemas.microsoft.com/office/drawing/2014/main" id="{DCE96435-ACA2-1EB0-89A4-FBFE12CC0AC4}"/>
              </a:ext>
            </a:extLst>
          </p:cNvPr>
          <p:cNvPicPr>
            <a:picLocks noChangeAspect="1"/>
          </p:cNvPicPr>
          <p:nvPr/>
        </p:nvPicPr>
        <p:blipFill>
          <a:blip r:embed="rId4"/>
          <a:stretch>
            <a:fillRect/>
          </a:stretch>
        </p:blipFill>
        <p:spPr>
          <a:xfrm>
            <a:off x="9360587" y="1475897"/>
            <a:ext cx="4525533" cy="6009424"/>
          </a:xfrm>
          <a:prstGeom prst="rect">
            <a:avLst/>
          </a:prstGeom>
        </p:spPr>
      </p:pic>
      <p:sp>
        <p:nvSpPr>
          <p:cNvPr id="11" name="TextBox 10">
            <a:extLst>
              <a:ext uri="{FF2B5EF4-FFF2-40B4-BE49-F238E27FC236}">
                <a16:creationId xmlns:a16="http://schemas.microsoft.com/office/drawing/2014/main" id="{5DBB8D11-5A4F-90C1-1AD5-6EC8D565C728}"/>
              </a:ext>
            </a:extLst>
          </p:cNvPr>
          <p:cNvSpPr txBox="1"/>
          <p:nvPr/>
        </p:nvSpPr>
        <p:spPr>
          <a:xfrm>
            <a:off x="1339703" y="7485321"/>
            <a:ext cx="956930" cy="461665"/>
          </a:xfrm>
          <a:prstGeom prst="rect">
            <a:avLst/>
          </a:prstGeom>
          <a:noFill/>
        </p:spPr>
        <p:txBody>
          <a:bodyPr wrap="square" rtlCol="0">
            <a:spAutoFit/>
          </a:bodyPr>
          <a:lstStyle/>
          <a:p>
            <a:r>
              <a:rPr lang="en-US" sz="2400" b="1" dirty="0"/>
              <a:t>1st</a:t>
            </a:r>
            <a:endParaRPr lang="en-IN" sz="2400" b="1" dirty="0"/>
          </a:p>
        </p:txBody>
      </p:sp>
      <p:sp>
        <p:nvSpPr>
          <p:cNvPr id="12" name="TextBox 11">
            <a:extLst>
              <a:ext uri="{FF2B5EF4-FFF2-40B4-BE49-F238E27FC236}">
                <a16:creationId xmlns:a16="http://schemas.microsoft.com/office/drawing/2014/main" id="{4C0487F7-070C-6158-1A1A-E9BA422A327D}"/>
              </a:ext>
            </a:extLst>
          </p:cNvPr>
          <p:cNvSpPr txBox="1"/>
          <p:nvPr/>
        </p:nvSpPr>
        <p:spPr>
          <a:xfrm>
            <a:off x="5996763" y="7485321"/>
            <a:ext cx="956930" cy="461665"/>
          </a:xfrm>
          <a:prstGeom prst="rect">
            <a:avLst/>
          </a:prstGeom>
          <a:noFill/>
        </p:spPr>
        <p:txBody>
          <a:bodyPr wrap="square" rtlCol="0">
            <a:spAutoFit/>
          </a:bodyPr>
          <a:lstStyle/>
          <a:p>
            <a:r>
              <a:rPr lang="en-US" sz="2400" b="1" dirty="0"/>
              <a:t>2nd</a:t>
            </a:r>
            <a:endParaRPr lang="en-IN" sz="2400" b="1" dirty="0"/>
          </a:p>
        </p:txBody>
      </p:sp>
      <p:sp>
        <p:nvSpPr>
          <p:cNvPr id="13" name="TextBox 12">
            <a:extLst>
              <a:ext uri="{FF2B5EF4-FFF2-40B4-BE49-F238E27FC236}">
                <a16:creationId xmlns:a16="http://schemas.microsoft.com/office/drawing/2014/main" id="{5210F126-8066-F6B5-1E92-15D2AE9E302B}"/>
              </a:ext>
            </a:extLst>
          </p:cNvPr>
          <p:cNvSpPr txBox="1"/>
          <p:nvPr/>
        </p:nvSpPr>
        <p:spPr>
          <a:xfrm>
            <a:off x="10547498" y="7485321"/>
            <a:ext cx="1095153" cy="461665"/>
          </a:xfrm>
          <a:prstGeom prst="rect">
            <a:avLst/>
          </a:prstGeom>
          <a:noFill/>
        </p:spPr>
        <p:txBody>
          <a:bodyPr wrap="square" rtlCol="0">
            <a:spAutoFit/>
          </a:bodyPr>
          <a:lstStyle/>
          <a:p>
            <a:r>
              <a:rPr lang="en-US" sz="2400" b="1" dirty="0"/>
              <a:t>3rd</a:t>
            </a:r>
            <a:endParaRPr lang="en-IN" sz="2400" b="1" dirty="0"/>
          </a:p>
        </p:txBody>
      </p:sp>
      <p:sp>
        <p:nvSpPr>
          <p:cNvPr id="16" name="Rectangle 15">
            <a:extLst>
              <a:ext uri="{FF2B5EF4-FFF2-40B4-BE49-F238E27FC236}">
                <a16:creationId xmlns:a16="http://schemas.microsoft.com/office/drawing/2014/main" id="{FCCA162D-D072-A873-D0CB-F278B6FB4EBA}"/>
              </a:ext>
            </a:extLst>
          </p:cNvPr>
          <p:cNvSpPr/>
          <p:nvPr/>
        </p:nvSpPr>
        <p:spPr>
          <a:xfrm>
            <a:off x="12992986" y="7897978"/>
            <a:ext cx="1414130" cy="161501"/>
          </a:xfrm>
          <a:prstGeom prst="rect">
            <a:avLst/>
          </a:prstGeom>
        </p:spPr>
        <p:style>
          <a:lnRef idx="2">
            <a:schemeClr val="accent1">
              <a:shade val="15000"/>
            </a:schemeClr>
          </a:lnRef>
          <a:fillRef idx="1001">
            <a:schemeClr val="l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5109263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TotalTime>
  <Words>657</Words>
  <Application>Microsoft Office PowerPoint</Application>
  <PresentationFormat>Custom</PresentationFormat>
  <Paragraphs>71</Paragraphs>
  <Slides>10</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Source Sans Pro</vt:lpstr>
      <vt:lpstr>Source Serif Pro Semi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cp:lastModifiedBy>
  <cp:revision>3</cp:revision>
  <dcterms:created xsi:type="dcterms:W3CDTF">2025-04-03T15:59:31Z</dcterms:created>
  <dcterms:modified xsi:type="dcterms:W3CDTF">2025-04-03T18:59:56Z</dcterms:modified>
</cp:coreProperties>
</file>